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62" r:id="rId3"/>
    <p:sldId id="287" r:id="rId4"/>
    <p:sldId id="263" r:id="rId5"/>
    <p:sldId id="264" r:id="rId6"/>
    <p:sldId id="265" r:id="rId7"/>
    <p:sldId id="266" r:id="rId8"/>
    <p:sldId id="267" r:id="rId9"/>
    <p:sldId id="307" r:id="rId10"/>
    <p:sldId id="268" r:id="rId11"/>
    <p:sldId id="306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8" r:id="rId27"/>
    <p:sldId id="285" r:id="rId28"/>
    <p:sldId id="286" r:id="rId29"/>
    <p:sldId id="259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4" r:id="rId45"/>
    <p:sldId id="30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-1528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051C4-3F40-BD43-8839-8ACF090D5CFC}" type="datetimeFigureOut">
              <a:rPr lang="en-US" smtClean="0"/>
              <a:t>01/02/2016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26948-E17A-D94E-8C3E-63A02F4CA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06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DFF19-343A-0B44-AA55-160401DE049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262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B5D90A7-5DF5-D149-9C10-283FA5B2744F}" type="slidenum">
              <a:rPr lang="de-DE" sz="1200"/>
              <a:pPr/>
              <a:t>16</a:t>
            </a:fld>
            <a:endParaRPr lang="de-DE" sz="1200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793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793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3211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DFF19-343A-0B44-AA55-160401DE049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262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17FEEC-E076-4552-BB7E-97C5C2B81A70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17FEEC-E076-4552-BB7E-97C5C2B81A70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27A067-AB0D-1D4D-95EE-5174BE83A7D8}" type="slidenum">
              <a:rPr lang="en-GB"/>
              <a:pPr/>
              <a:t>41</a:t>
            </a:fld>
            <a:endParaRPr lang="en-GB"/>
          </a:p>
        </p:txBody>
      </p:sp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869D9-B8F0-C94D-9FF2-9627E2971A2C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847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793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793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793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793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it-IT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DFF19-343A-0B44-AA55-160401DE049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2229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462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2255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01/02/2016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22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01/02/2016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01/02/2016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64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01/02/2016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72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01/02/2016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89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01/02/2016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2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01/02/2016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8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01/02/2016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6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01/02/2016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9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01/02/2016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10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01/02/2016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4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13D1E-8193-2049-8C23-5193F32A0493}" type="datetimeFigureOut">
              <a:rPr lang="en-US" smtClean="0"/>
              <a:t>01/02/2016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3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luanalicata\Desktop\Documento1!OLE_LINK1" TargetMode="External"/><Relationship Id="rId4" Type="http://schemas.openxmlformats.org/officeDocument/2006/relationships/image" Target="../media/image13.emf"/><Relationship Id="rId5" Type="http://schemas.openxmlformats.org/officeDocument/2006/relationships/hyperlink" Target="http://www.pathguide.org" TargetMode="External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exconsortium.org" TargetMode="External"/><Relationship Id="rId4" Type="http://schemas.openxmlformats.org/officeDocument/2006/relationships/hyperlink" Target="https://imexcentral.org/icentralbeta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8.jpeg"/><Relationship Id="rId5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jpeg"/><Relationship Id="rId12" Type="http://schemas.microsoft.com/office/2007/relationships/hdphoto" Target="../media/hdphoto9.wdp"/><Relationship Id="rId13" Type="http://schemas.openxmlformats.org/officeDocument/2006/relationships/image" Target="../media/image36.jpeg"/><Relationship Id="rId14" Type="http://schemas.microsoft.com/office/2007/relationships/hdphoto" Target="../media/hdphoto10.wdp"/><Relationship Id="rId15" Type="http://schemas.openxmlformats.org/officeDocument/2006/relationships/image" Target="../media/image37.jpeg"/><Relationship Id="rId16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jpeg"/><Relationship Id="rId4" Type="http://schemas.microsoft.com/office/2007/relationships/hdphoto" Target="../media/hdphoto5.wdp"/><Relationship Id="rId5" Type="http://schemas.openxmlformats.org/officeDocument/2006/relationships/image" Target="../media/image32.jpeg"/><Relationship Id="rId6" Type="http://schemas.microsoft.com/office/2007/relationships/hdphoto" Target="../media/hdphoto6.wdp"/><Relationship Id="rId7" Type="http://schemas.openxmlformats.org/officeDocument/2006/relationships/image" Target="../media/image33.jpeg"/><Relationship Id="rId8" Type="http://schemas.microsoft.com/office/2007/relationships/hdphoto" Target="../media/hdphoto7.wdp"/><Relationship Id="rId9" Type="http://schemas.openxmlformats.org/officeDocument/2006/relationships/image" Target="../media/image34.jpeg"/><Relationship Id="rId10" Type="http://schemas.microsoft.com/office/2007/relationships/hdphoto" Target="../media/hdphoto8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eg"/><Relationship Id="rId3" Type="http://schemas.microsoft.com/office/2007/relationships/hdphoto" Target="../media/hdphoto12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eg"/><Relationship Id="rId3" Type="http://schemas.microsoft.com/office/2007/relationships/hdphoto" Target="../media/hdphoto13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microsoft.com/office/2007/relationships/hdphoto" Target="../media/hdphoto14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4" Type="http://schemas.openxmlformats.org/officeDocument/2006/relationships/image" Target="../media/image43.jpeg"/><Relationship Id="rId5" Type="http://schemas.microsoft.com/office/2007/relationships/hdphoto" Target="../media/hdphoto15.wdp"/><Relationship Id="rId6" Type="http://schemas.openxmlformats.org/officeDocument/2006/relationships/image" Target="../media/image44.jpeg"/><Relationship Id="rId7" Type="http://schemas.microsoft.com/office/2007/relationships/hdphoto" Target="../media/hdphoto16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4" Type="http://schemas.openxmlformats.org/officeDocument/2006/relationships/hyperlink" Target="http://www.ebi.ac.uk/Tools/webservices/psicquic/view/main.xhtml" TargetMode="External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46382"/>
            <a:ext cx="7772400" cy="1470025"/>
          </a:xfrm>
        </p:spPr>
        <p:txBody>
          <a:bodyPr/>
          <a:lstStyle/>
          <a:p>
            <a:r>
              <a:rPr lang="en-US" dirty="0" smtClean="0"/>
              <a:t>Bioinformatics resources to </a:t>
            </a:r>
            <a:r>
              <a:rPr lang="en-US" dirty="0"/>
              <a:t>study PPIs</a:t>
            </a:r>
            <a:r>
              <a:rPr lang="en-GB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Allegra Via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29" y="6083932"/>
            <a:ext cx="4846627" cy="3689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6500" y="4635775"/>
            <a:ext cx="717898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presentation is adapted from the materials kindly provided by </a:t>
            </a:r>
            <a:r>
              <a:rPr lang="en-GB" sz="2400" b="1" dirty="0" err="1" smtClean="0">
                <a:solidFill>
                  <a:srgbClr val="000000"/>
                </a:solidFill>
                <a:latin typeface="Arial"/>
                <a:cs typeface="Arial"/>
              </a:rPr>
              <a:t>Luana</a:t>
            </a:r>
            <a:r>
              <a:rPr lang="en-GB" sz="2400" b="1" dirty="0" smtClean="0">
                <a:solidFill>
                  <a:srgbClr val="000000"/>
                </a:solidFill>
                <a:latin typeface="Arial"/>
                <a:cs typeface="Arial"/>
              </a:rPr>
              <a:t> Licata</a:t>
            </a:r>
            <a:r>
              <a:rPr lang="en-GB" sz="2400" dirty="0" smtClean="0">
                <a:solidFill>
                  <a:srgbClr val="000000"/>
                </a:solidFill>
                <a:latin typeface="Arial"/>
                <a:cs typeface="Arial"/>
              </a:rPr>
              <a:t>, MINT, University of Rome Tor Vergata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32" y="416415"/>
            <a:ext cx="2107995" cy="584490"/>
          </a:xfrm>
          <a:prstGeom prst="rect">
            <a:avLst/>
          </a:prstGeom>
        </p:spPr>
      </p:pic>
      <p:pic>
        <p:nvPicPr>
          <p:cNvPr id="7" name="Picture 6" descr="sapienza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855" y="176197"/>
            <a:ext cx="968690" cy="116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6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358189" y="946558"/>
            <a:ext cx="8531415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/>
              <a:t>Molecular </a:t>
            </a:r>
            <a:r>
              <a:rPr lang="en-GB" sz="2400" dirty="0"/>
              <a:t>interaction databases </a:t>
            </a:r>
            <a:r>
              <a:rPr lang="en-GB" sz="2400" dirty="0" smtClean="0"/>
              <a:t>can be divided in:</a:t>
            </a:r>
          </a:p>
          <a:p>
            <a:endParaRPr lang="en-GB" sz="2400" dirty="0" smtClean="0"/>
          </a:p>
          <a:p>
            <a:r>
              <a:rPr lang="en-GB" sz="2400" b="1" dirty="0" smtClean="0"/>
              <a:t>Primary databases: </a:t>
            </a:r>
            <a:r>
              <a:rPr lang="en-US" sz="2400" dirty="0" smtClean="0"/>
              <a:t>experimentally </a:t>
            </a:r>
            <a:r>
              <a:rPr lang="en-US" sz="2400" dirty="0"/>
              <a:t>proven protein interactions coming from either small</a:t>
            </a:r>
            <a:r>
              <a:rPr lang="en-US" sz="2400" dirty="0" smtClean="0"/>
              <a:t>- or </a:t>
            </a:r>
            <a:r>
              <a:rPr lang="en-US" sz="2400" dirty="0"/>
              <a:t>large-scale </a:t>
            </a:r>
            <a:r>
              <a:rPr lang="en-US" sz="2400" dirty="0" smtClean="0"/>
              <a:t>published </a:t>
            </a:r>
            <a:r>
              <a:rPr lang="en-US" sz="2400" dirty="0"/>
              <a:t>studies that have been manually </a:t>
            </a:r>
            <a:r>
              <a:rPr lang="en-US" sz="2400" dirty="0" smtClean="0"/>
              <a:t>curated</a:t>
            </a:r>
          </a:p>
          <a:p>
            <a:endParaRPr lang="en-GB" sz="2400" dirty="0"/>
          </a:p>
          <a:p>
            <a:r>
              <a:rPr lang="it-IT" sz="2400" b="1" dirty="0" smtClean="0"/>
              <a:t>M</a:t>
            </a:r>
            <a:r>
              <a:rPr lang="en-GB" sz="2400" b="1" dirty="0" smtClean="0"/>
              <a:t>eta databases: </a:t>
            </a:r>
            <a:r>
              <a:rPr lang="en-US" sz="2400" dirty="0"/>
              <a:t>experimentally proven PPIs obtained by consistent integration of several primary databases</a:t>
            </a:r>
            <a:endParaRPr lang="en-GB" sz="2400" b="1" dirty="0" smtClean="0"/>
          </a:p>
          <a:p>
            <a:endParaRPr lang="en-GB" sz="2400" b="1" dirty="0"/>
          </a:p>
          <a:p>
            <a:r>
              <a:rPr lang="en-GB" sz="2400" b="1" dirty="0" smtClean="0"/>
              <a:t>Prediction databases: </a:t>
            </a:r>
            <a:r>
              <a:rPr lang="en-US" sz="2400" dirty="0" smtClean="0"/>
              <a:t>mainly </a:t>
            </a:r>
            <a:r>
              <a:rPr lang="en-US" sz="2400" dirty="0"/>
              <a:t>predicted PPIs derived using different approaches, combined with experimentally proven </a:t>
            </a:r>
            <a:r>
              <a:rPr lang="en-US" sz="2400" dirty="0" smtClean="0"/>
              <a:t>PPIs.</a:t>
            </a:r>
            <a:endParaRPr lang="en-GB" sz="2400" b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1766641" y="161854"/>
            <a:ext cx="57150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smtClean="0">
                <a:solidFill>
                  <a:schemeClr val="accent2">
                    <a:lumMod val="75000"/>
                  </a:schemeClr>
                </a:solidFill>
              </a:rPr>
              <a:t>Molecular </a:t>
            </a:r>
            <a:r>
              <a:rPr lang="it-IT" sz="3200" b="1" dirty="0" err="1" smtClean="0">
                <a:solidFill>
                  <a:schemeClr val="accent2">
                    <a:lumMod val="75000"/>
                  </a:schemeClr>
                </a:solidFill>
              </a:rPr>
              <a:t>Interaction</a:t>
            </a:r>
            <a:r>
              <a:rPr lang="it-IT" sz="3200" b="1" dirty="0" smtClean="0">
                <a:solidFill>
                  <a:schemeClr val="accent2">
                    <a:lumMod val="75000"/>
                  </a:schemeClr>
                </a:solidFill>
              </a:rPr>
              <a:t> Databases</a:t>
            </a:r>
            <a:endParaRPr lang="it-IT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9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778" y="159364"/>
            <a:ext cx="8113447" cy="5644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953735"/>
                </a:solidFill>
              </a:rPr>
              <a:t>PPI databases </a:t>
            </a:r>
            <a:r>
              <a:rPr lang="en-US" sz="3200" b="1" dirty="0" err="1" smtClean="0">
                <a:solidFill>
                  <a:srgbClr val="953735"/>
                </a:solidFill>
              </a:rPr>
              <a:t>categorisation</a:t>
            </a:r>
            <a:r>
              <a:rPr lang="en-US" sz="3200" b="1" dirty="0" smtClean="0">
                <a:solidFill>
                  <a:srgbClr val="953735"/>
                </a:solidFill>
              </a:rPr>
              <a:t> </a:t>
            </a:r>
            <a:r>
              <a:rPr lang="en-US" sz="3200" b="1" dirty="0">
                <a:solidFill>
                  <a:srgbClr val="953735"/>
                </a:solidFill>
              </a:rPr>
              <a:t>and </a:t>
            </a:r>
            <a:r>
              <a:rPr lang="en-US" sz="3200" b="1" dirty="0" smtClean="0">
                <a:solidFill>
                  <a:srgbClr val="953735"/>
                </a:solidFill>
              </a:rPr>
              <a:t>qualification</a:t>
            </a:r>
            <a:endParaRPr lang="en-US" sz="3200" b="1" dirty="0">
              <a:solidFill>
                <a:srgbClr val="953735"/>
              </a:solidFill>
              <a:effectLst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218470" y="854818"/>
            <a:ext cx="892553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/>
              <a:t>Type of data </a:t>
            </a:r>
            <a:r>
              <a:rPr lang="it-IT" sz="2000" b="1" dirty="0" err="1" smtClean="0"/>
              <a:t>captured</a:t>
            </a:r>
            <a:r>
              <a:rPr lang="it-IT" sz="2000" b="1" dirty="0" smtClean="0"/>
              <a:t>:</a:t>
            </a:r>
          </a:p>
          <a:p>
            <a:endParaRPr lang="it-IT" sz="2000" dirty="0"/>
          </a:p>
          <a:p>
            <a:pPr marL="285750" indent="-285750">
              <a:buFont typeface="Arial"/>
              <a:buChar char="•"/>
            </a:pPr>
            <a:r>
              <a:rPr lang="it-IT" sz="2000" dirty="0" err="1" smtClean="0"/>
              <a:t>Only</a:t>
            </a:r>
            <a:r>
              <a:rPr lang="it-IT" sz="2000" dirty="0" smtClean="0"/>
              <a:t> PPI information </a:t>
            </a:r>
            <a:r>
              <a:rPr lang="it-IT" sz="2000" dirty="0" err="1" smtClean="0"/>
              <a:t>as</a:t>
            </a:r>
            <a:r>
              <a:rPr lang="it-IT" sz="2000" dirty="0" smtClean="0"/>
              <a:t> in MINT and DIP.</a:t>
            </a:r>
          </a:p>
          <a:p>
            <a:pPr marL="285750" indent="-285750">
              <a:buFont typeface="Arial"/>
              <a:buChar char="•"/>
            </a:pPr>
            <a:endParaRPr lang="it-IT" sz="2000" dirty="0" smtClean="0"/>
          </a:p>
          <a:p>
            <a:pPr marL="285750" indent="-285750">
              <a:buFont typeface="Arial"/>
              <a:buChar char="•"/>
            </a:pPr>
            <a:r>
              <a:rPr lang="it-IT" sz="2000" dirty="0" err="1"/>
              <a:t>I</a:t>
            </a:r>
            <a:r>
              <a:rPr lang="it-IT" sz="2000" dirty="0" err="1" smtClean="0"/>
              <a:t>nteractions</a:t>
            </a:r>
            <a:r>
              <a:rPr lang="it-IT" sz="2000" dirty="0" smtClean="0"/>
              <a:t> </a:t>
            </a:r>
            <a:r>
              <a:rPr lang="it-IT" sz="2000" dirty="0" err="1" smtClean="0"/>
              <a:t>between</a:t>
            </a:r>
            <a:r>
              <a:rPr lang="it-IT" sz="2000" dirty="0" smtClean="0"/>
              <a:t> proteins and </a:t>
            </a:r>
            <a:r>
              <a:rPr lang="it-IT" sz="2000" dirty="0" err="1" smtClean="0"/>
              <a:t>other</a:t>
            </a:r>
            <a:r>
              <a:rPr lang="it-IT" sz="2000" dirty="0" smtClean="0"/>
              <a:t> </a:t>
            </a:r>
            <a:r>
              <a:rPr lang="it-IT" sz="2000" dirty="0" err="1" smtClean="0"/>
              <a:t>molecules</a:t>
            </a:r>
            <a:r>
              <a:rPr lang="it-IT" sz="2000" dirty="0" smtClean="0"/>
              <a:t> (DNA, RNA, small </a:t>
            </a:r>
            <a:r>
              <a:rPr lang="it-IT" sz="2000" dirty="0" err="1" smtClean="0"/>
              <a:t>molecules</a:t>
            </a:r>
            <a:r>
              <a:rPr lang="it-IT" sz="2000" dirty="0" smtClean="0"/>
              <a:t>) </a:t>
            </a:r>
            <a:r>
              <a:rPr lang="it-IT" sz="2000" dirty="0" err="1" smtClean="0"/>
              <a:t>as</a:t>
            </a:r>
            <a:r>
              <a:rPr lang="it-IT" sz="2000" dirty="0" smtClean="0"/>
              <a:t> in </a:t>
            </a:r>
            <a:r>
              <a:rPr lang="it-IT" sz="2000" dirty="0" err="1" smtClean="0"/>
              <a:t>IntAct</a:t>
            </a:r>
            <a:r>
              <a:rPr lang="it-IT" sz="2000" dirty="0" smtClean="0"/>
              <a:t> and </a:t>
            </a:r>
            <a:r>
              <a:rPr lang="it-IT" sz="2000" dirty="0" err="1" smtClean="0"/>
              <a:t>MatrixDB</a:t>
            </a:r>
            <a:r>
              <a:rPr lang="it-IT" sz="2000" dirty="0" smtClean="0"/>
              <a:t>.</a:t>
            </a:r>
          </a:p>
          <a:p>
            <a:endParaRPr lang="it-IT" sz="2000" dirty="0" smtClean="0"/>
          </a:p>
          <a:p>
            <a:pPr marL="285750" indent="-285750">
              <a:buFont typeface="Arial"/>
              <a:buChar char="•"/>
            </a:pPr>
            <a:r>
              <a:rPr lang="it-IT" sz="2000" dirty="0" err="1" smtClean="0"/>
              <a:t>PPIs</a:t>
            </a:r>
            <a:r>
              <a:rPr lang="it-IT" sz="2000" dirty="0" smtClean="0"/>
              <a:t> and </a:t>
            </a:r>
            <a:r>
              <a:rPr lang="it-IT" sz="2000" dirty="0" err="1" smtClean="0"/>
              <a:t>genetic</a:t>
            </a:r>
            <a:r>
              <a:rPr lang="it-IT" sz="2000" dirty="0" smtClean="0"/>
              <a:t> </a:t>
            </a:r>
            <a:r>
              <a:rPr lang="it-IT" sz="2000" dirty="0" err="1" smtClean="0"/>
              <a:t>interactions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in BIOGRID.</a:t>
            </a:r>
          </a:p>
          <a:p>
            <a:pPr marL="285750" indent="-285750">
              <a:buFont typeface="Arial"/>
              <a:buChar char="•"/>
            </a:pPr>
            <a:endParaRPr lang="it-IT" sz="2000" dirty="0" smtClean="0"/>
          </a:p>
          <a:p>
            <a:pPr marL="285750" indent="-285750">
              <a:buFont typeface="Arial"/>
              <a:buChar char="•"/>
            </a:pPr>
            <a:r>
              <a:rPr lang="it-IT" sz="2000" dirty="0" err="1" smtClean="0"/>
              <a:t>Only</a:t>
            </a:r>
            <a:r>
              <a:rPr lang="it-IT" sz="2000" dirty="0" smtClean="0"/>
              <a:t> </a:t>
            </a:r>
            <a:r>
              <a:rPr lang="it-IT" sz="2000" dirty="0" err="1" smtClean="0"/>
              <a:t>PPIs</a:t>
            </a:r>
            <a:r>
              <a:rPr lang="it-IT" sz="2000" dirty="0" smtClean="0"/>
              <a:t> </a:t>
            </a:r>
            <a:r>
              <a:rPr lang="it-IT" sz="2000" dirty="0" err="1" smtClean="0"/>
              <a:t>related</a:t>
            </a:r>
            <a:r>
              <a:rPr lang="it-IT" sz="2000" dirty="0" smtClean="0"/>
              <a:t> to a </a:t>
            </a:r>
            <a:r>
              <a:rPr lang="it-IT" sz="2000" dirty="0" err="1" smtClean="0"/>
              <a:t>specific</a:t>
            </a:r>
            <a:r>
              <a:rPr lang="it-IT" sz="2000" dirty="0" smtClean="0"/>
              <a:t> </a:t>
            </a:r>
            <a:r>
              <a:rPr lang="it-IT" sz="2000" dirty="0" err="1" smtClean="0"/>
              <a:t>scientific</a:t>
            </a:r>
            <a:r>
              <a:rPr lang="it-IT" sz="2000" dirty="0" smtClean="0"/>
              <a:t> </a:t>
            </a:r>
            <a:r>
              <a:rPr lang="it-IT" sz="2000" dirty="0" err="1" smtClean="0"/>
              <a:t>topic</a:t>
            </a:r>
            <a:r>
              <a:rPr lang="it-IT" sz="2000" dirty="0" smtClean="0"/>
              <a:t> </a:t>
            </a:r>
            <a:r>
              <a:rPr lang="it-IT" sz="2000" dirty="0" err="1" smtClean="0"/>
              <a:t>such</a:t>
            </a:r>
            <a:r>
              <a:rPr lang="it-IT" sz="2000" dirty="0" smtClean="0"/>
              <a:t> as </a:t>
            </a:r>
            <a:r>
              <a:rPr lang="en-US" sz="2000" dirty="0">
                <a:solidFill>
                  <a:srgbClr val="000000"/>
                </a:solidFill>
              </a:rPr>
              <a:t>: </a:t>
            </a:r>
            <a:r>
              <a:rPr lang="en-US" sz="2000" dirty="0" err="1">
                <a:solidFill>
                  <a:srgbClr val="000000"/>
                </a:solidFill>
              </a:rPr>
              <a:t>InnateDB</a:t>
            </a:r>
            <a:r>
              <a:rPr lang="en-US" sz="2000" dirty="0">
                <a:solidFill>
                  <a:srgbClr val="000000"/>
                </a:solidFill>
              </a:rPr>
              <a:t> (PPIs in the immune system</a:t>
            </a:r>
            <a:r>
              <a:rPr lang="en-US" sz="2000" dirty="0" smtClean="0">
                <a:solidFill>
                  <a:srgbClr val="000000"/>
                </a:solidFill>
              </a:rPr>
              <a:t>), MPIDB </a:t>
            </a:r>
            <a:r>
              <a:rPr lang="en-US" sz="2000" dirty="0">
                <a:solidFill>
                  <a:srgbClr val="000000"/>
                </a:solidFill>
              </a:rPr>
              <a:t>(PPIs in microbes) </a:t>
            </a:r>
            <a:r>
              <a:rPr lang="en-US" sz="2000" dirty="0" smtClean="0">
                <a:solidFill>
                  <a:srgbClr val="000000"/>
                </a:solidFill>
              </a:rPr>
              <a:t>and </a:t>
            </a:r>
            <a:r>
              <a:rPr lang="en-US" sz="2000" dirty="0" err="1">
                <a:solidFill>
                  <a:srgbClr val="000000"/>
                </a:solidFill>
              </a:rPr>
              <a:t>MatrixDB</a:t>
            </a:r>
            <a:r>
              <a:rPr lang="en-US" sz="2000" dirty="0">
                <a:solidFill>
                  <a:srgbClr val="000000"/>
                </a:solidFill>
              </a:rPr>
              <a:t> (extracellular PPIs</a:t>
            </a:r>
            <a:r>
              <a:rPr lang="en-US" sz="2000" dirty="0" smtClean="0">
                <a:solidFill>
                  <a:srgbClr val="000000"/>
                </a:solidFill>
              </a:rPr>
              <a:t>).</a:t>
            </a:r>
          </a:p>
          <a:p>
            <a:endParaRPr lang="en-US" sz="2000" b="1" dirty="0">
              <a:solidFill>
                <a:srgbClr val="000000"/>
              </a:solidFill>
            </a:endParaRPr>
          </a:p>
          <a:p>
            <a:r>
              <a:rPr lang="en-US" sz="2000" b="1" dirty="0" smtClean="0">
                <a:solidFill>
                  <a:srgbClr val="000000"/>
                </a:solidFill>
              </a:rPr>
              <a:t>Type of </a:t>
            </a:r>
            <a:r>
              <a:rPr lang="en-US" sz="2000" b="1" dirty="0" err="1" smtClean="0">
                <a:solidFill>
                  <a:srgbClr val="000000"/>
                </a:solidFill>
              </a:rPr>
              <a:t>curation</a:t>
            </a:r>
            <a:r>
              <a:rPr lang="en-US" sz="2000" b="1" dirty="0" smtClean="0">
                <a:solidFill>
                  <a:srgbClr val="000000"/>
                </a:solidFill>
              </a:rPr>
              <a:t> Policy:</a:t>
            </a:r>
          </a:p>
          <a:p>
            <a:pPr marL="285750" indent="-285750">
              <a:buFont typeface="Arial"/>
              <a:buChar char="•"/>
            </a:pPr>
            <a:endParaRPr lang="en-US" sz="2000" b="1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Databases describing PPIs with low level of </a:t>
            </a:r>
            <a:r>
              <a:rPr lang="en-US" sz="2000" dirty="0" err="1" smtClean="0">
                <a:solidFill>
                  <a:srgbClr val="000000"/>
                </a:solidFill>
              </a:rPr>
              <a:t>curation</a:t>
            </a:r>
            <a:r>
              <a:rPr lang="en-US" sz="2000" dirty="0" smtClean="0">
                <a:solidFill>
                  <a:srgbClr val="000000"/>
                </a:solidFill>
              </a:rPr>
              <a:t> detail and quality control procedures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Databases </a:t>
            </a:r>
            <a:r>
              <a:rPr lang="en-US" sz="2000" dirty="0">
                <a:solidFill>
                  <a:srgbClr val="000000"/>
                </a:solidFill>
              </a:rPr>
              <a:t>describing PPIs with </a:t>
            </a:r>
            <a:r>
              <a:rPr lang="en-US" sz="2000" dirty="0" smtClean="0">
                <a:solidFill>
                  <a:srgbClr val="000000"/>
                </a:solidFill>
              </a:rPr>
              <a:t>high level </a:t>
            </a:r>
            <a:r>
              <a:rPr lang="en-US" sz="2000" dirty="0">
                <a:solidFill>
                  <a:srgbClr val="000000"/>
                </a:solidFill>
              </a:rPr>
              <a:t>of </a:t>
            </a:r>
            <a:r>
              <a:rPr lang="en-US" sz="2000" dirty="0" err="1">
                <a:solidFill>
                  <a:srgbClr val="000000"/>
                </a:solidFill>
              </a:rPr>
              <a:t>curation</a:t>
            </a:r>
            <a:r>
              <a:rPr lang="en-US" sz="2000" dirty="0">
                <a:solidFill>
                  <a:srgbClr val="000000"/>
                </a:solidFill>
              </a:rPr>
              <a:t> details and </a:t>
            </a:r>
            <a:r>
              <a:rPr lang="en-US" sz="2000" dirty="0" smtClean="0">
                <a:solidFill>
                  <a:srgbClr val="000000"/>
                </a:solidFill>
              </a:rPr>
              <a:t>high accuracy of quality control procedures such as </a:t>
            </a:r>
            <a:r>
              <a:rPr lang="en-US" sz="2000" dirty="0" err="1" smtClean="0">
                <a:solidFill>
                  <a:srgbClr val="000000"/>
                </a:solidFill>
              </a:rPr>
              <a:t>IMEx</a:t>
            </a:r>
            <a:r>
              <a:rPr lang="en-US" sz="2000" dirty="0" smtClean="0">
                <a:solidFill>
                  <a:srgbClr val="000000"/>
                </a:solidFill>
              </a:rPr>
              <a:t>-complying databases.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193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394642" y="1196297"/>
            <a:ext cx="5787726" cy="4664546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/>
          <p:cNvSpPr txBox="1"/>
          <p:nvPr/>
        </p:nvSpPr>
        <p:spPr>
          <a:xfrm>
            <a:off x="2508044" y="520253"/>
            <a:ext cx="553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 smtClean="0">
                <a:solidFill>
                  <a:srgbClr val="953735"/>
                </a:solidFill>
              </a:rPr>
              <a:t>Principal</a:t>
            </a:r>
            <a:r>
              <a:rPr lang="it-IT" sz="2400" b="1" dirty="0" smtClean="0">
                <a:solidFill>
                  <a:srgbClr val="953735"/>
                </a:solidFill>
              </a:rPr>
              <a:t> Molecular </a:t>
            </a:r>
            <a:r>
              <a:rPr lang="it-IT" sz="2400" b="1" dirty="0" err="1" smtClean="0">
                <a:solidFill>
                  <a:srgbClr val="953735"/>
                </a:solidFill>
              </a:rPr>
              <a:t>Interaction</a:t>
            </a:r>
            <a:r>
              <a:rPr lang="it-IT" sz="2400" b="1" dirty="0" smtClean="0">
                <a:solidFill>
                  <a:srgbClr val="953735"/>
                </a:solidFill>
              </a:rPr>
              <a:t> Databases</a:t>
            </a:r>
            <a:endParaRPr lang="it-IT" sz="2400" b="1" dirty="0">
              <a:solidFill>
                <a:srgbClr val="953735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355833" y="6304822"/>
            <a:ext cx="7684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b="1" dirty="0" err="1"/>
              <a:t>Luana</a:t>
            </a:r>
            <a:r>
              <a:rPr lang="en-GB" sz="1000" b="1" dirty="0"/>
              <a:t> Licata and Sandra </a:t>
            </a:r>
            <a:r>
              <a:rPr lang="en-GB" sz="1000" b="1" dirty="0" smtClean="0"/>
              <a:t>Orchard</a:t>
            </a:r>
            <a:r>
              <a:rPr lang="it-IT" sz="1000" dirty="0" smtClean="0"/>
              <a:t>, </a:t>
            </a:r>
            <a:r>
              <a:rPr lang="en-GB" sz="1000" b="1" dirty="0" smtClean="0"/>
              <a:t>The </a:t>
            </a:r>
            <a:r>
              <a:rPr lang="en-GB" sz="1000" b="1" dirty="0" err="1"/>
              <a:t>MIntAct</a:t>
            </a:r>
            <a:r>
              <a:rPr lang="en-GB" sz="1000" b="1" dirty="0"/>
              <a:t> Project and Molecular Interaction </a:t>
            </a:r>
            <a:r>
              <a:rPr lang="en-GB" sz="1000" b="1" dirty="0" smtClean="0"/>
              <a:t>Databases,</a:t>
            </a:r>
          </a:p>
          <a:p>
            <a:r>
              <a:rPr lang="en-GB" sz="1000" b="1" dirty="0" smtClean="0"/>
              <a:t>Methods in Molecular Biology Chapter, Springer,  in press.</a:t>
            </a:r>
            <a:endParaRPr lang="it-IT" sz="1000" dirty="0"/>
          </a:p>
        </p:txBody>
      </p:sp>
      <p:graphicFrame>
        <p:nvGraphicFramePr>
          <p:cNvPr id="7" name="Ogget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1029439"/>
              </p:ext>
            </p:extLst>
          </p:nvPr>
        </p:nvGraphicFramePr>
        <p:xfrm>
          <a:off x="394642" y="1237421"/>
          <a:ext cx="6432935" cy="7138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Documento" r:id="rId3" imgW="6477000" imgH="7188200" progId="Word.Document.12">
                  <p:link updateAutomatic="1"/>
                </p:oleObj>
              </mc:Choice>
              <mc:Fallback>
                <p:oleObj name="Documento" r:id="rId3" imgW="6477000" imgH="71882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4642" y="1237421"/>
                        <a:ext cx="6432935" cy="7138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ttangolo 1"/>
          <p:cNvSpPr/>
          <p:nvPr/>
        </p:nvSpPr>
        <p:spPr>
          <a:xfrm>
            <a:off x="6328897" y="1491101"/>
            <a:ext cx="27821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 </a:t>
            </a:r>
            <a:r>
              <a:rPr lang="en-GB" dirty="0" smtClean="0"/>
              <a:t>more complete list </a:t>
            </a:r>
            <a:r>
              <a:rPr lang="en-GB" dirty="0"/>
              <a:t>of molecular </a:t>
            </a:r>
            <a:endParaRPr lang="en-GB" dirty="0" smtClean="0"/>
          </a:p>
          <a:p>
            <a:r>
              <a:rPr lang="en-GB" dirty="0" smtClean="0"/>
              <a:t>interaction </a:t>
            </a:r>
            <a:r>
              <a:rPr lang="en-GB" dirty="0"/>
              <a:t>databases is </a:t>
            </a:r>
            <a:endParaRPr lang="en-GB" dirty="0" smtClean="0"/>
          </a:p>
          <a:p>
            <a:r>
              <a:rPr lang="en-GB" dirty="0" smtClean="0"/>
              <a:t>available </a:t>
            </a:r>
            <a:r>
              <a:rPr lang="en-GB" dirty="0"/>
              <a:t>at: </a:t>
            </a:r>
            <a:endParaRPr lang="en-GB" dirty="0" smtClean="0"/>
          </a:p>
          <a:p>
            <a:r>
              <a:rPr lang="en-GB" u="sng" dirty="0" smtClean="0">
                <a:hlinkClick r:id="rId5"/>
              </a:rPr>
              <a:t>http</a:t>
            </a:r>
            <a:r>
              <a:rPr lang="en-GB" u="sng" dirty="0">
                <a:hlinkClick r:id="rId5"/>
              </a:rPr>
              <a:t>://</a:t>
            </a:r>
            <a:r>
              <a:rPr lang="en-GB" u="sng" dirty="0" smtClean="0">
                <a:hlinkClick r:id="rId5"/>
              </a:rPr>
              <a:t>www.pathguide.org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005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146531" y="948689"/>
            <a:ext cx="8785811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Arial"/>
                <a:cs typeface="Arial"/>
              </a:rPr>
              <a:t>An </a:t>
            </a:r>
            <a:r>
              <a:rPr lang="en-GB" dirty="0">
                <a:latin typeface="Arial"/>
                <a:cs typeface="Arial"/>
              </a:rPr>
              <a:t>international collaboration between a group of major public interaction data providers who have agreed to share </a:t>
            </a:r>
            <a:r>
              <a:rPr lang="en-GB" dirty="0" err="1">
                <a:latin typeface="Arial"/>
                <a:cs typeface="Arial"/>
              </a:rPr>
              <a:t>curation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smtClean="0">
                <a:latin typeface="Arial"/>
                <a:cs typeface="Arial"/>
              </a:rPr>
              <a:t>effort</a:t>
            </a:r>
            <a:r>
              <a:rPr lang="en-GB" dirty="0" smtClean="0">
                <a:latin typeface="Arial"/>
                <a:ea typeface="Geneva" charset="0"/>
                <a:cs typeface="Arial"/>
              </a:rPr>
              <a:t> (</a:t>
            </a:r>
            <a:r>
              <a:rPr lang="en-GB" dirty="0" smtClean="0">
                <a:latin typeface="Arial"/>
                <a:ea typeface="Geneva" charset="0"/>
                <a:cs typeface="Arial"/>
                <a:hlinkClick r:id="rId3"/>
              </a:rPr>
              <a:t>www.imexconsortium.org</a:t>
            </a:r>
            <a:r>
              <a:rPr lang="en-GB" dirty="0" smtClean="0">
                <a:latin typeface="Arial"/>
                <a:ea typeface="Geneva" charset="0"/>
                <a:cs typeface="Arial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GB" dirty="0" smtClean="0">
              <a:latin typeface="Arial"/>
              <a:ea typeface="Geneva" charset="0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Arial"/>
                <a:cs typeface="Arial"/>
              </a:rPr>
              <a:t>12 active molecular interaction databases dedicated to producing high quality, annotated data, curated to the same standards and following the same </a:t>
            </a:r>
            <a:r>
              <a:rPr lang="en-GB" dirty="0" err="1" smtClean="0">
                <a:latin typeface="Arial"/>
                <a:cs typeface="Arial"/>
              </a:rPr>
              <a:t>curation</a:t>
            </a:r>
            <a:r>
              <a:rPr lang="en-GB" dirty="0" smtClean="0">
                <a:latin typeface="Arial"/>
                <a:cs typeface="Arial"/>
              </a:rPr>
              <a:t> rules</a:t>
            </a:r>
          </a:p>
          <a:p>
            <a:endParaRPr lang="en-GB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Arial"/>
                <a:cs typeface="Arial"/>
              </a:rPr>
              <a:t>Data is curated once at a single centre then exchanged between partners</a:t>
            </a:r>
          </a:p>
          <a:p>
            <a:endParaRPr lang="en-GB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Arial"/>
                <a:cs typeface="Arial"/>
              </a:rPr>
              <a:t>Users need only go to a single site to obtain all data</a:t>
            </a:r>
          </a:p>
          <a:p>
            <a:endParaRPr lang="en-GB" dirty="0">
              <a:latin typeface="Arial"/>
              <a:ea typeface="Geneva" charset="0"/>
              <a:cs typeface="Arial"/>
            </a:endParaRPr>
          </a:p>
          <a:p>
            <a:r>
              <a:rPr lang="en-GB" b="1" dirty="0" err="1" smtClean="0">
                <a:latin typeface="Arial"/>
                <a:ea typeface="Geneva" charset="0"/>
                <a:cs typeface="Arial"/>
              </a:rPr>
              <a:t>Imex</a:t>
            </a:r>
            <a:r>
              <a:rPr lang="en-GB" b="1" dirty="0" smtClean="0">
                <a:latin typeface="Arial"/>
                <a:ea typeface="Geneva" charset="0"/>
                <a:cs typeface="Arial"/>
              </a:rPr>
              <a:t> Central</a:t>
            </a:r>
          </a:p>
          <a:p>
            <a:r>
              <a:rPr lang="en-GB" dirty="0">
                <a:latin typeface="Arial"/>
                <a:cs typeface="Arial"/>
              </a:rPr>
              <a:t/>
            </a:r>
            <a:br>
              <a:rPr lang="en-GB" dirty="0">
                <a:latin typeface="Arial"/>
                <a:cs typeface="Arial"/>
              </a:rPr>
            </a:br>
            <a:r>
              <a:rPr lang="en-GB" dirty="0" smtClean="0">
                <a:latin typeface="Arial"/>
                <a:cs typeface="Arial"/>
              </a:rPr>
              <a:t>The </a:t>
            </a:r>
            <a:r>
              <a:rPr lang="en-GB" dirty="0">
                <a:latin typeface="Arial"/>
                <a:cs typeface="Arial"/>
              </a:rPr>
              <a:t>web service </a:t>
            </a:r>
            <a:r>
              <a:rPr lang="en-GB" dirty="0" err="1">
                <a:latin typeface="Arial"/>
                <a:cs typeface="Arial"/>
              </a:rPr>
              <a:t>IMEx</a:t>
            </a:r>
            <a:r>
              <a:rPr lang="en-GB" dirty="0">
                <a:latin typeface="Arial"/>
                <a:cs typeface="Arial"/>
              </a:rPr>
              <a:t> Central (</a:t>
            </a:r>
            <a:r>
              <a:rPr lang="en-GB" dirty="0">
                <a:latin typeface="Arial"/>
                <a:cs typeface="Arial"/>
                <a:hlinkClick r:id="rId4"/>
              </a:rPr>
              <a:t>https://imexcentral.org/icentralbeta/</a:t>
            </a:r>
            <a:r>
              <a:rPr lang="en-GB" dirty="0">
                <a:latin typeface="Arial"/>
                <a:cs typeface="Arial"/>
              </a:rPr>
              <a:t>) is a central resource to assign </a:t>
            </a:r>
            <a:r>
              <a:rPr lang="en-GB" dirty="0" err="1">
                <a:latin typeface="Arial"/>
                <a:cs typeface="Arial"/>
              </a:rPr>
              <a:t>IMEx</a:t>
            </a:r>
            <a:r>
              <a:rPr lang="en-GB" dirty="0">
                <a:latin typeface="Arial"/>
                <a:cs typeface="Arial"/>
              </a:rPr>
              <a:t> IDs to the publications curated by </a:t>
            </a:r>
            <a:r>
              <a:rPr lang="en-GB" dirty="0" err="1">
                <a:latin typeface="Arial"/>
                <a:cs typeface="Arial"/>
              </a:rPr>
              <a:t>IMEx</a:t>
            </a:r>
            <a:r>
              <a:rPr lang="en-GB" dirty="0">
                <a:latin typeface="Arial"/>
                <a:cs typeface="Arial"/>
              </a:rPr>
              <a:t> members (version BETA-0.93 has been recently released). </a:t>
            </a:r>
            <a:endParaRPr lang="en-GB" dirty="0" smtClean="0">
              <a:latin typeface="Arial"/>
              <a:cs typeface="Arial"/>
            </a:endParaRPr>
          </a:p>
          <a:p>
            <a:endParaRPr lang="en-GB" dirty="0" smtClean="0">
              <a:latin typeface="Arial"/>
              <a:cs typeface="Arial"/>
            </a:endParaRPr>
          </a:p>
          <a:p>
            <a:r>
              <a:rPr lang="en-GB" dirty="0" smtClean="0">
                <a:latin typeface="Arial"/>
                <a:cs typeface="Arial"/>
              </a:rPr>
              <a:t>Curators </a:t>
            </a:r>
            <a:r>
              <a:rPr lang="en-GB" dirty="0">
                <a:latin typeface="Arial"/>
                <a:cs typeface="Arial"/>
              </a:rPr>
              <a:t>can check by using the NCBI PubMed identifier (PMID) if other </a:t>
            </a:r>
            <a:r>
              <a:rPr lang="en-GB" dirty="0" err="1">
                <a:latin typeface="Arial"/>
                <a:cs typeface="Arial"/>
              </a:rPr>
              <a:t>IMEx</a:t>
            </a:r>
            <a:r>
              <a:rPr lang="en-GB" dirty="0">
                <a:latin typeface="Arial"/>
                <a:cs typeface="Arial"/>
              </a:rPr>
              <a:t> members have curated an already published paper and therefore it allows avoiding work duplication.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492093" y="235921"/>
            <a:ext cx="440256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solidFill>
                  <a:srgbClr val="953735"/>
                </a:solidFill>
                <a:latin typeface="Arial" charset="0"/>
              </a:rPr>
              <a:t>The </a:t>
            </a:r>
            <a:r>
              <a:rPr lang="en-GB" sz="3200" b="1" dirty="0" err="1" smtClean="0">
                <a:solidFill>
                  <a:srgbClr val="953735"/>
                </a:solidFill>
                <a:latin typeface="Arial" charset="0"/>
              </a:rPr>
              <a:t>IMEx</a:t>
            </a:r>
            <a:r>
              <a:rPr lang="en-GB" sz="3200" b="1" dirty="0" smtClean="0">
                <a:solidFill>
                  <a:srgbClr val="953735"/>
                </a:solidFill>
                <a:latin typeface="Arial" charset="0"/>
              </a:rPr>
              <a:t> Consortium</a:t>
            </a:r>
            <a:endParaRPr lang="it-IT" sz="32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455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/>
          <p:cNvSpPr/>
          <p:nvPr/>
        </p:nvSpPr>
        <p:spPr>
          <a:xfrm>
            <a:off x="2606058" y="118728"/>
            <a:ext cx="355898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err="1" smtClean="0">
                <a:solidFill>
                  <a:srgbClr val="953735"/>
                </a:solidFill>
                <a:latin typeface="Arial" charset="0"/>
              </a:rPr>
              <a:t>IMEx</a:t>
            </a:r>
            <a:r>
              <a:rPr lang="en-GB" sz="3200" b="1" dirty="0" smtClean="0">
                <a:solidFill>
                  <a:srgbClr val="953735"/>
                </a:solidFill>
                <a:latin typeface="Arial" charset="0"/>
              </a:rPr>
              <a:t> Consortium</a:t>
            </a:r>
            <a:endParaRPr lang="it-IT" sz="3200" b="1" dirty="0">
              <a:solidFill>
                <a:srgbClr val="953735"/>
              </a:solidFill>
            </a:endParaRPr>
          </a:p>
        </p:txBody>
      </p:sp>
      <p:pic>
        <p:nvPicPr>
          <p:cNvPr id="3" name="Immagine 2" descr="Schermata 2015-12-12 alle 18.21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81" y="801184"/>
            <a:ext cx="6108956" cy="592250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098124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082308" y="102480"/>
            <a:ext cx="28648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>
                <a:solidFill>
                  <a:srgbClr val="953735"/>
                </a:solidFill>
              </a:rPr>
              <a:t>MintAct</a:t>
            </a:r>
            <a:r>
              <a:rPr lang="it-IT" sz="3200" b="1" dirty="0">
                <a:solidFill>
                  <a:srgbClr val="953735"/>
                </a:solidFill>
              </a:rPr>
              <a:t> Project</a:t>
            </a:r>
            <a:endParaRPr lang="it-IT" sz="3200" dirty="0"/>
          </a:p>
        </p:txBody>
      </p:sp>
      <p:pic>
        <p:nvPicPr>
          <p:cNvPr id="4" name="Immagine 3" descr="FIGUR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34" y="4008870"/>
            <a:ext cx="5895636" cy="2816570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293063" y="762128"/>
            <a:ext cx="86120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000" dirty="0" smtClean="0"/>
              <a:t>MINT and </a:t>
            </a:r>
            <a:r>
              <a:rPr lang="en-GB" sz="2000" dirty="0" err="1" smtClean="0"/>
              <a:t>IntAct</a:t>
            </a:r>
            <a:r>
              <a:rPr lang="en-GB" sz="2000" dirty="0" smtClean="0"/>
              <a:t> databases were two </a:t>
            </a:r>
            <a:r>
              <a:rPr lang="en-GB" sz="2000" dirty="0"/>
              <a:t>of the largest </a:t>
            </a:r>
            <a:r>
              <a:rPr lang="en-GB" sz="2000" dirty="0" smtClean="0"/>
              <a:t>databases (number </a:t>
            </a:r>
            <a:r>
              <a:rPr lang="en-GB" sz="2000" dirty="0"/>
              <a:t>of manuscripts curated </a:t>
            </a:r>
            <a:r>
              <a:rPr lang="en-GB" sz="2000" dirty="0" smtClean="0"/>
              <a:t>+ number </a:t>
            </a:r>
            <a:r>
              <a:rPr lang="en-GB" sz="2000" dirty="0"/>
              <a:t>of non-redundant </a:t>
            </a:r>
            <a:r>
              <a:rPr lang="en-GB" sz="2000" dirty="0" smtClean="0"/>
              <a:t>interactions). 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Both adopted </a:t>
            </a:r>
            <a:r>
              <a:rPr lang="en-GB" sz="2000" dirty="0"/>
              <a:t>the highest possible data quality standards. </a:t>
            </a:r>
            <a:endParaRPr lang="en-GB" sz="2000" dirty="0" smtClean="0"/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Both were </a:t>
            </a:r>
            <a:r>
              <a:rPr lang="en-GB" sz="2000" dirty="0"/>
              <a:t>founder members of the </a:t>
            </a:r>
            <a:r>
              <a:rPr lang="en-GB" sz="2000" dirty="0" err="1"/>
              <a:t>IMEx</a:t>
            </a:r>
            <a:r>
              <a:rPr lang="en-GB" sz="2000" dirty="0"/>
              <a:t> Consortium. </a:t>
            </a:r>
            <a:endParaRPr lang="en-GB" sz="2000" dirty="0" smtClean="0"/>
          </a:p>
          <a:p>
            <a:endParaRPr lang="en-GB" sz="2000" dirty="0"/>
          </a:p>
          <a:p>
            <a:r>
              <a:rPr lang="en-GB" sz="2000" dirty="0" err="1" smtClean="0"/>
              <a:t>IntAct</a:t>
            </a:r>
            <a:r>
              <a:rPr lang="en-GB" sz="2000" dirty="0" smtClean="0"/>
              <a:t> </a:t>
            </a:r>
            <a:r>
              <a:rPr lang="en-GB" sz="2000" dirty="0"/>
              <a:t>and MINT joined </a:t>
            </a:r>
            <a:r>
              <a:rPr lang="en-GB" sz="2000" dirty="0" smtClean="0"/>
              <a:t>their forces </a:t>
            </a:r>
            <a:r>
              <a:rPr lang="en-GB" sz="2000" dirty="0"/>
              <a:t>to create a single resource to improve </a:t>
            </a:r>
            <a:r>
              <a:rPr lang="en-GB" sz="2000" dirty="0" err="1"/>
              <a:t>curation</a:t>
            </a:r>
            <a:r>
              <a:rPr lang="en-GB" sz="2000" dirty="0"/>
              <a:t> and software development efforts. </a:t>
            </a:r>
            <a:endParaRPr lang="it-IT" sz="2000" dirty="0"/>
          </a:p>
          <a:p>
            <a:pPr marL="285750" indent="-285750">
              <a:buFont typeface="Arial"/>
              <a:buChar char="•"/>
            </a:pPr>
            <a:endParaRPr lang="en-GB" sz="2000" dirty="0" smtClean="0"/>
          </a:p>
          <a:p>
            <a:r>
              <a:rPr lang="en-GB" sz="2000" dirty="0" smtClean="0"/>
              <a:t>Data maintenance</a:t>
            </a:r>
            <a:r>
              <a:rPr lang="en-GB" sz="2000" dirty="0"/>
              <a:t>, and the PSICQUIC and </a:t>
            </a:r>
            <a:r>
              <a:rPr lang="en-GB" sz="2000" dirty="0" err="1"/>
              <a:t>IMEx</a:t>
            </a:r>
            <a:r>
              <a:rPr lang="en-GB" sz="2000" dirty="0"/>
              <a:t> web services are the responsibility of the </a:t>
            </a:r>
            <a:r>
              <a:rPr lang="en-GB" sz="2000" dirty="0" err="1"/>
              <a:t>IntAct</a:t>
            </a:r>
            <a:r>
              <a:rPr lang="en-GB" sz="2000" dirty="0"/>
              <a:t> team, while the </a:t>
            </a:r>
            <a:r>
              <a:rPr lang="en-GB" sz="2000" dirty="0" err="1"/>
              <a:t>curation</a:t>
            </a:r>
            <a:r>
              <a:rPr lang="en-GB" sz="2000" dirty="0"/>
              <a:t> effort is undertaken by both </a:t>
            </a:r>
            <a:r>
              <a:rPr lang="en-GB" sz="2000" dirty="0" err="1"/>
              <a:t>IntAct</a:t>
            </a:r>
            <a:r>
              <a:rPr lang="en-GB" sz="2000" dirty="0"/>
              <a:t> and MINT curators.</a:t>
            </a:r>
            <a:r>
              <a:rPr lang="it-IT" sz="2000" dirty="0"/>
              <a:t> </a:t>
            </a:r>
            <a:endParaRPr lang="it-IT" sz="2000" dirty="0" smtClean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545393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48EB64E-0344-EE46-964F-3CD8995D878F}" type="slidenum">
              <a:rPr lang="de-DE" sz="900">
                <a:solidFill>
                  <a:srgbClr val="FFFFFF"/>
                </a:solidFill>
              </a:rPr>
              <a:pPr/>
              <a:t>16</a:t>
            </a:fld>
            <a:endParaRPr lang="de-DE" sz="900">
              <a:solidFill>
                <a:srgbClr val="FFFFFF"/>
              </a:solidFill>
            </a:endParaRPr>
          </a:p>
        </p:txBody>
      </p:sp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211658" y="815353"/>
            <a:ext cx="8834656" cy="5075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500"/>
              </a:spcBef>
              <a:spcAft>
                <a:spcPts val="500"/>
              </a:spcAft>
            </a:pPr>
            <a:r>
              <a:rPr lang="en-GB" sz="2000" dirty="0" smtClean="0"/>
              <a:t>Freely </a:t>
            </a:r>
            <a:r>
              <a:rPr lang="en-GB" sz="2000" dirty="0"/>
              <a:t>available open-source </a:t>
            </a:r>
            <a:r>
              <a:rPr lang="en-GB" sz="2000" dirty="0" smtClean="0"/>
              <a:t>database</a:t>
            </a:r>
            <a:r>
              <a:rPr lang="it-IT" sz="2000" dirty="0" smtClean="0"/>
              <a:t> </a:t>
            </a:r>
            <a:r>
              <a:rPr lang="en-GB" sz="2000" dirty="0" smtClean="0">
                <a:latin typeface="Arial"/>
                <a:cs typeface="Arial"/>
              </a:rPr>
              <a:t>of molecular interactions </a:t>
            </a:r>
            <a:r>
              <a:rPr lang="en-GB" sz="2000" dirty="0">
                <a:latin typeface="Arial"/>
                <a:cs typeface="Arial"/>
              </a:rPr>
              <a:t>(mainly PPIs</a:t>
            </a:r>
            <a:r>
              <a:rPr lang="en-GB" sz="2000" dirty="0" smtClean="0">
                <a:latin typeface="Arial"/>
                <a:cs typeface="Arial"/>
              </a:rPr>
              <a:t>). ~</a:t>
            </a:r>
            <a:r>
              <a:rPr lang="en-GB" sz="2000" b="1" dirty="0" smtClean="0">
                <a:latin typeface="Arial"/>
                <a:cs typeface="Arial"/>
              </a:rPr>
              <a:t>560K</a:t>
            </a:r>
            <a:r>
              <a:rPr lang="en-GB" sz="2000" dirty="0" smtClean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binary interactions taken  </a:t>
            </a:r>
            <a:r>
              <a:rPr lang="en-GB" sz="2000" dirty="0" smtClean="0">
                <a:latin typeface="Arial"/>
                <a:cs typeface="Arial"/>
              </a:rPr>
              <a:t>from &gt;</a:t>
            </a:r>
            <a:r>
              <a:rPr lang="it-IT" sz="2000" dirty="0" smtClean="0">
                <a:latin typeface="Arial"/>
                <a:cs typeface="Arial"/>
              </a:rPr>
              <a:t>13892 </a:t>
            </a:r>
            <a:r>
              <a:rPr lang="en-GB" sz="2000" dirty="0" smtClean="0">
                <a:latin typeface="Arial"/>
                <a:cs typeface="Arial"/>
              </a:rPr>
              <a:t>publications (November 2015)</a:t>
            </a:r>
            <a:r>
              <a:rPr lang="en-GB" sz="2000" dirty="0">
                <a:solidFill>
                  <a:srgbClr val="00336C"/>
                </a:solidFill>
                <a:latin typeface="Arial"/>
                <a:cs typeface="Arial"/>
              </a:rPr>
              <a:t/>
            </a:r>
            <a:br>
              <a:rPr lang="en-GB" sz="2000" dirty="0">
                <a:solidFill>
                  <a:srgbClr val="00336C"/>
                </a:solidFill>
                <a:latin typeface="Arial"/>
                <a:cs typeface="Arial"/>
              </a:rPr>
            </a:br>
            <a:r>
              <a:rPr lang="en-GB" sz="1400" dirty="0">
                <a:solidFill>
                  <a:srgbClr val="00336C"/>
                </a:solidFill>
                <a:latin typeface="Arial"/>
                <a:cs typeface="Arial"/>
              </a:rPr>
              <a:t/>
            </a:r>
            <a:br>
              <a:rPr lang="en-GB" sz="1400" dirty="0">
                <a:solidFill>
                  <a:srgbClr val="00336C"/>
                </a:solidFill>
                <a:latin typeface="Arial"/>
                <a:cs typeface="Arial"/>
              </a:rPr>
            </a:br>
            <a:endParaRPr lang="en-GB" sz="1400" dirty="0">
              <a:solidFill>
                <a:srgbClr val="00336C"/>
              </a:solidFill>
              <a:latin typeface="Arial"/>
              <a:cs typeface="Arial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endParaRPr lang="en-GB" sz="14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endParaRPr lang="en-GB" sz="14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endParaRPr lang="en-GB" sz="14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endParaRPr lang="en-GB" sz="14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endParaRPr lang="en-GB" sz="14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0" indent="0" eaLnBrk="1" hangingPunct="1"/>
            <a:endParaRPr lang="en-GB" sz="2000" dirty="0" smtClean="0">
              <a:latin typeface="Arial"/>
              <a:cs typeface="Arial"/>
            </a:endParaRPr>
          </a:p>
          <a:p>
            <a:pPr marL="0" indent="0" eaLnBrk="1" hangingPunct="1"/>
            <a:endParaRPr lang="en-GB" sz="2000" dirty="0">
              <a:latin typeface="Arial"/>
              <a:cs typeface="Arial"/>
            </a:endParaRPr>
          </a:p>
          <a:p>
            <a:pPr marL="0" indent="0" eaLnBrk="1" hangingPunct="1"/>
            <a:endParaRPr lang="en-GB" sz="2000" dirty="0" smtClean="0">
              <a:latin typeface="Arial"/>
              <a:cs typeface="Arial"/>
            </a:endParaRPr>
          </a:p>
          <a:p>
            <a:pPr marL="0" indent="0" eaLnBrk="1" hangingPunct="1"/>
            <a:endParaRPr lang="en-GB" sz="2000" dirty="0" smtClean="0">
              <a:latin typeface="Arial"/>
              <a:cs typeface="Arial"/>
            </a:endParaRPr>
          </a:p>
          <a:p>
            <a:pPr marL="0" indent="0" eaLnBrk="1" hangingPunct="1"/>
            <a:r>
              <a:rPr lang="en-GB" sz="2000" dirty="0" smtClean="0">
                <a:latin typeface="Arial"/>
                <a:cs typeface="Arial"/>
              </a:rPr>
              <a:t>Data </a:t>
            </a:r>
            <a:r>
              <a:rPr lang="en-GB" sz="2000" dirty="0">
                <a:latin typeface="Arial"/>
                <a:cs typeface="Arial"/>
              </a:rPr>
              <a:t>is </a:t>
            </a:r>
            <a:r>
              <a:rPr lang="en-GB" sz="2000" dirty="0" smtClean="0">
                <a:latin typeface="Arial"/>
                <a:cs typeface="Arial"/>
              </a:rPr>
              <a:t>standard-compliant </a:t>
            </a:r>
            <a:r>
              <a:rPr lang="en-GB" sz="2000" dirty="0">
                <a:latin typeface="Arial"/>
                <a:cs typeface="Arial"/>
              </a:rPr>
              <a:t>and available </a:t>
            </a:r>
            <a:r>
              <a:rPr lang="en-GB" sz="2000" dirty="0" smtClean="0">
                <a:latin typeface="Arial"/>
                <a:cs typeface="Arial"/>
              </a:rPr>
              <a:t>via the IntAct website</a:t>
            </a:r>
            <a:r>
              <a:rPr lang="en-GB" sz="2000" dirty="0">
                <a:latin typeface="Arial"/>
                <a:cs typeface="Arial"/>
              </a:rPr>
              <a:t>, for download at </a:t>
            </a:r>
            <a:r>
              <a:rPr lang="en-GB" sz="2000" dirty="0" smtClean="0">
                <a:latin typeface="Arial"/>
                <a:cs typeface="Arial"/>
              </a:rPr>
              <a:t>the ftp </a:t>
            </a:r>
            <a:r>
              <a:rPr lang="en-GB" sz="2000" dirty="0">
                <a:latin typeface="Arial"/>
                <a:cs typeface="Arial"/>
              </a:rPr>
              <a:t>site or via </a:t>
            </a:r>
            <a:r>
              <a:rPr lang="en-GB" sz="2000" dirty="0" smtClean="0">
                <a:latin typeface="Arial"/>
                <a:cs typeface="Arial"/>
              </a:rPr>
              <a:t>PSICQUIC</a:t>
            </a:r>
            <a:r>
              <a:rPr lang="en-GB" sz="1400" dirty="0" smtClean="0">
                <a:latin typeface="Arial"/>
                <a:cs typeface="Arial"/>
              </a:rPr>
              <a:t>:</a:t>
            </a:r>
            <a:endParaRPr lang="en-GB" sz="2000" dirty="0" smtClean="0">
              <a:latin typeface="Arial"/>
              <a:cs typeface="Arial"/>
            </a:endParaRPr>
          </a:p>
        </p:txBody>
      </p:sp>
      <p:sp>
        <p:nvSpPr>
          <p:cNvPr id="167940" name="Text Box 4"/>
          <p:cNvSpPr txBox="1">
            <a:spLocks noChangeArrowheads="1"/>
          </p:cNvSpPr>
          <p:nvPr/>
        </p:nvSpPr>
        <p:spPr bwMode="auto">
          <a:xfrm>
            <a:off x="1970037" y="193366"/>
            <a:ext cx="5674008" cy="5869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>
              <a:buClr>
                <a:srgbClr val="003063"/>
              </a:buClr>
              <a:buSzPct val="100000"/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b="1" dirty="0" err="1" smtClean="0">
                <a:solidFill>
                  <a:srgbClr val="953735"/>
                </a:solidFill>
                <a:latin typeface="+mj-lt"/>
                <a:ea typeface="+mj-ea"/>
                <a:cs typeface="+mj-cs"/>
              </a:rPr>
              <a:t>MintAct</a:t>
            </a:r>
            <a:r>
              <a:rPr lang="en-GB" sz="3200" b="1" dirty="0" smtClean="0">
                <a:solidFill>
                  <a:srgbClr val="953735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3200" b="1" dirty="0">
                <a:solidFill>
                  <a:srgbClr val="953735"/>
                </a:solidFill>
                <a:latin typeface="+mj-lt"/>
                <a:ea typeface="+mj-ea"/>
                <a:cs typeface="+mj-cs"/>
              </a:rPr>
              <a:t>goals &amp; achievements</a:t>
            </a:r>
          </a:p>
        </p:txBody>
      </p:sp>
      <p:sp>
        <p:nvSpPr>
          <p:cNvPr id="167942" name="Text Box 6"/>
          <p:cNvSpPr txBox="1">
            <a:spLocks noChangeArrowheads="1"/>
          </p:cNvSpPr>
          <p:nvPr/>
        </p:nvSpPr>
        <p:spPr bwMode="auto">
          <a:xfrm>
            <a:off x="78520" y="6050065"/>
            <a:ext cx="526331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400" b="1" dirty="0">
                <a:latin typeface="Arial"/>
                <a:cs typeface="Arial"/>
              </a:rPr>
              <a:t>http://</a:t>
            </a:r>
            <a:r>
              <a:rPr lang="en-GB" sz="1400" b="1" dirty="0" err="1">
                <a:latin typeface="Arial"/>
                <a:cs typeface="Arial"/>
              </a:rPr>
              <a:t>www.ebi.ac.uk</a:t>
            </a:r>
            <a:r>
              <a:rPr lang="en-GB" sz="1400" b="1" dirty="0">
                <a:latin typeface="Arial"/>
                <a:cs typeface="Arial"/>
              </a:rPr>
              <a:t>/intact</a:t>
            </a:r>
          </a:p>
          <a:p>
            <a:pPr eaLnBrk="1" hangingPunct="1"/>
            <a:r>
              <a:rPr lang="en-GB" sz="1400" b="1" dirty="0">
                <a:latin typeface="Arial"/>
                <a:cs typeface="Arial"/>
              </a:rPr>
              <a:t>ftp://</a:t>
            </a:r>
            <a:r>
              <a:rPr lang="en-GB" sz="1400" b="1" dirty="0" err="1">
                <a:latin typeface="Arial"/>
                <a:cs typeface="Arial"/>
              </a:rPr>
              <a:t>ftp.ebi.ac.uk</a:t>
            </a:r>
            <a:r>
              <a:rPr lang="en-GB" sz="1400" b="1" dirty="0">
                <a:latin typeface="Arial"/>
                <a:cs typeface="Arial"/>
              </a:rPr>
              <a:t>/pub/databases/intact</a:t>
            </a:r>
          </a:p>
          <a:p>
            <a:pPr eaLnBrk="1" hangingPunct="1"/>
            <a:r>
              <a:rPr lang="en-GB" sz="1400" b="1" dirty="0" err="1" smtClean="0">
                <a:latin typeface="Arial"/>
                <a:cs typeface="Arial"/>
              </a:rPr>
              <a:t>www.ebi.ac.uk</a:t>
            </a:r>
            <a:r>
              <a:rPr lang="en-GB" sz="1400" b="1" dirty="0" smtClean="0">
                <a:latin typeface="Arial"/>
                <a:cs typeface="Arial"/>
              </a:rPr>
              <a:t>/Tools/</a:t>
            </a:r>
            <a:r>
              <a:rPr lang="en-GB" sz="1400" b="1" dirty="0" err="1" smtClean="0">
                <a:latin typeface="Arial"/>
                <a:cs typeface="Arial"/>
              </a:rPr>
              <a:t>webservices</a:t>
            </a:r>
            <a:r>
              <a:rPr lang="en-GB" sz="1400" b="1" dirty="0" smtClean="0">
                <a:latin typeface="Arial"/>
                <a:cs typeface="Arial"/>
              </a:rPr>
              <a:t>/</a:t>
            </a:r>
            <a:r>
              <a:rPr lang="en-GB" sz="1400" b="1" dirty="0" err="1" smtClean="0">
                <a:latin typeface="Arial"/>
                <a:cs typeface="Arial"/>
              </a:rPr>
              <a:t>psicquic</a:t>
            </a:r>
            <a:r>
              <a:rPr lang="en-GB" sz="1400" b="1" dirty="0" smtClean="0">
                <a:latin typeface="Arial"/>
                <a:cs typeface="Arial"/>
              </a:rPr>
              <a:t>/view/</a:t>
            </a:r>
            <a:r>
              <a:rPr lang="en-GB" sz="1400" b="1" dirty="0" err="1" smtClean="0">
                <a:latin typeface="Arial"/>
                <a:cs typeface="Arial"/>
              </a:rPr>
              <a:t>main.xhtml</a:t>
            </a:r>
            <a:endParaRPr lang="en-GB" sz="1400" b="1" dirty="0" smtClean="0">
              <a:latin typeface="Arial"/>
              <a:cs typeface="Arial"/>
            </a:endParaRPr>
          </a:p>
          <a:p>
            <a:pPr eaLnBrk="1" hangingPunct="1"/>
            <a:endParaRPr lang="en-US" sz="1400" b="1" dirty="0">
              <a:solidFill>
                <a:srgbClr val="FF0000"/>
              </a:solidFill>
              <a:latin typeface="Tahoma" charset="0"/>
            </a:endParaRPr>
          </a:p>
        </p:txBody>
      </p:sp>
      <p:pic>
        <p:nvPicPr>
          <p:cNvPr id="2" name="Immagine 1" descr="500k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" t="8641" r="25500" b="6240"/>
          <a:stretch/>
        </p:blipFill>
        <p:spPr>
          <a:xfrm>
            <a:off x="2051449" y="1773911"/>
            <a:ext cx="5287561" cy="3236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165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49412" y="1498195"/>
            <a:ext cx="793037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 smtClean="0"/>
          </a:p>
          <a:p>
            <a:pPr marL="285750" indent="-285750">
              <a:buFont typeface="Arial"/>
              <a:buChar char="•"/>
            </a:pPr>
            <a:r>
              <a:rPr lang="it-IT" sz="2400" dirty="0" smtClean="0"/>
              <a:t>How to </a:t>
            </a:r>
            <a:r>
              <a:rPr lang="it-IT" sz="2400" dirty="0" err="1" smtClean="0"/>
              <a:t>search</a:t>
            </a:r>
            <a:r>
              <a:rPr lang="it-IT" sz="2400" dirty="0" smtClean="0"/>
              <a:t> </a:t>
            </a:r>
            <a:r>
              <a:rPr lang="it-IT" sz="2400" dirty="0"/>
              <a:t>a </a:t>
            </a:r>
            <a:r>
              <a:rPr lang="it-IT" sz="2400" dirty="0" err="1"/>
              <a:t>molecular</a:t>
            </a:r>
            <a:r>
              <a:rPr lang="it-IT" sz="2400" dirty="0"/>
              <a:t> </a:t>
            </a:r>
            <a:r>
              <a:rPr lang="it-IT" sz="2400" dirty="0" err="1"/>
              <a:t>interaction</a:t>
            </a:r>
            <a:r>
              <a:rPr lang="it-IT" sz="2400" dirty="0"/>
              <a:t> </a:t>
            </a:r>
            <a:r>
              <a:rPr lang="it-IT" sz="2400" dirty="0" smtClean="0"/>
              <a:t>database?</a:t>
            </a:r>
          </a:p>
          <a:p>
            <a:endParaRPr lang="it-IT" sz="2400" dirty="0"/>
          </a:p>
          <a:p>
            <a:pPr marL="285750" indent="-285750">
              <a:buFont typeface="Arial"/>
              <a:buChar char="•"/>
            </a:pPr>
            <a:r>
              <a:rPr lang="it-IT" sz="2400" dirty="0" err="1" smtClean="0"/>
              <a:t>Which</a:t>
            </a:r>
            <a:r>
              <a:rPr lang="it-IT" sz="2400" dirty="0" smtClean="0"/>
              <a:t> information </a:t>
            </a:r>
            <a:r>
              <a:rPr lang="it-IT" sz="2400" dirty="0" err="1" smtClean="0"/>
              <a:t>is</a:t>
            </a:r>
            <a:r>
              <a:rPr lang="it-IT" sz="2400" dirty="0" smtClean="0"/>
              <a:t> </a:t>
            </a:r>
            <a:r>
              <a:rPr lang="it-IT" sz="2400" dirty="0" err="1" smtClean="0"/>
              <a:t>it</a:t>
            </a:r>
            <a:r>
              <a:rPr lang="it-IT" sz="2400" dirty="0" smtClean="0"/>
              <a:t> </a:t>
            </a:r>
            <a:r>
              <a:rPr lang="it-IT" sz="2400" dirty="0" err="1" smtClean="0"/>
              <a:t>possible</a:t>
            </a:r>
            <a:r>
              <a:rPr lang="it-IT" sz="2400" dirty="0" smtClean="0"/>
              <a:t> to </a:t>
            </a:r>
            <a:r>
              <a:rPr lang="it-IT" sz="2400" dirty="0" err="1" smtClean="0"/>
              <a:t>retrieve</a:t>
            </a:r>
            <a:r>
              <a:rPr lang="it-IT" sz="2400" dirty="0" smtClean="0"/>
              <a:t>?</a:t>
            </a:r>
          </a:p>
          <a:p>
            <a:endParaRPr lang="it-IT" sz="2400" dirty="0"/>
          </a:p>
          <a:p>
            <a:pPr marL="285750" indent="-285750">
              <a:buFont typeface="Arial"/>
              <a:buChar char="•"/>
            </a:pPr>
            <a:r>
              <a:rPr lang="it-IT" sz="2400" dirty="0" err="1" smtClean="0"/>
              <a:t>Which</a:t>
            </a:r>
            <a:r>
              <a:rPr lang="it-IT" sz="2400" dirty="0" smtClean="0"/>
              <a:t> </a:t>
            </a:r>
            <a:r>
              <a:rPr lang="it-IT" sz="2400" dirty="0" err="1" smtClean="0"/>
              <a:t>kind</a:t>
            </a:r>
            <a:r>
              <a:rPr lang="it-IT" sz="2400" dirty="0" smtClean="0"/>
              <a:t> of data are </a:t>
            </a:r>
            <a:r>
              <a:rPr lang="it-IT" sz="2400" dirty="0" err="1" smtClean="0"/>
              <a:t>collected</a:t>
            </a:r>
            <a:r>
              <a:rPr lang="it-IT" sz="2400" dirty="0" smtClean="0"/>
              <a:t> in an </a:t>
            </a:r>
            <a:r>
              <a:rPr lang="it-IT" sz="2400" dirty="0" err="1" smtClean="0"/>
              <a:t>interaction</a:t>
            </a:r>
            <a:r>
              <a:rPr lang="it-IT" sz="2400" dirty="0" smtClean="0"/>
              <a:t> database?</a:t>
            </a:r>
          </a:p>
          <a:p>
            <a:pPr marL="285750" indent="-285750">
              <a:buFont typeface="Arial"/>
              <a:buChar char="•"/>
            </a:pPr>
            <a:endParaRPr lang="it-IT" sz="2400" dirty="0"/>
          </a:p>
          <a:p>
            <a:pPr marL="285750" indent="-285750">
              <a:buFont typeface="Arial"/>
              <a:buChar char="•"/>
            </a:pPr>
            <a:r>
              <a:rPr lang="it-IT" sz="2400" dirty="0" smtClean="0"/>
              <a:t>How </a:t>
            </a:r>
            <a:r>
              <a:rPr lang="it-IT" sz="2400" dirty="0" err="1" smtClean="0"/>
              <a:t>is</a:t>
            </a:r>
            <a:r>
              <a:rPr lang="it-IT" sz="2400" dirty="0" smtClean="0"/>
              <a:t> </a:t>
            </a:r>
            <a:r>
              <a:rPr lang="it-IT" sz="2400" dirty="0" err="1" smtClean="0"/>
              <a:t>it</a:t>
            </a:r>
            <a:r>
              <a:rPr lang="it-IT" sz="2400" dirty="0" smtClean="0"/>
              <a:t> </a:t>
            </a:r>
            <a:r>
              <a:rPr lang="it-IT" sz="2400" dirty="0" err="1" smtClean="0"/>
              <a:t>possible</a:t>
            </a:r>
            <a:r>
              <a:rPr lang="it-IT" sz="2400" dirty="0" smtClean="0"/>
              <a:t> to download data?</a:t>
            </a:r>
          </a:p>
          <a:p>
            <a:pPr marL="285750" indent="-285750">
              <a:buFont typeface="Arial"/>
              <a:buChar char="•"/>
            </a:pPr>
            <a:endParaRPr lang="it-IT" sz="2400" dirty="0"/>
          </a:p>
          <a:p>
            <a:pPr marL="285750" indent="-285750">
              <a:buFont typeface="Arial"/>
              <a:buChar char="•"/>
            </a:pPr>
            <a:r>
              <a:rPr lang="it-IT" sz="2400" dirty="0" smtClean="0"/>
              <a:t>How can data be </a:t>
            </a:r>
            <a:r>
              <a:rPr lang="it-IT" sz="2400" dirty="0" err="1" smtClean="0"/>
              <a:t>visualised</a:t>
            </a:r>
            <a:r>
              <a:rPr lang="it-IT" sz="2400" dirty="0" smtClean="0"/>
              <a:t>?</a:t>
            </a:r>
            <a:endParaRPr lang="it-IT" sz="2400" dirty="0"/>
          </a:p>
        </p:txBody>
      </p:sp>
      <p:sp>
        <p:nvSpPr>
          <p:cNvPr id="3" name="Rettangolo 2"/>
          <p:cNvSpPr/>
          <p:nvPr/>
        </p:nvSpPr>
        <p:spPr>
          <a:xfrm>
            <a:off x="198255" y="422978"/>
            <a:ext cx="9068699" cy="584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 smtClean="0">
                <a:solidFill>
                  <a:srgbClr val="953735"/>
                </a:solidFill>
              </a:rPr>
              <a:t>A </a:t>
            </a:r>
            <a:r>
              <a:rPr lang="it-IT" sz="3200" b="1" dirty="0" err="1" smtClean="0">
                <a:solidFill>
                  <a:srgbClr val="953735"/>
                </a:solidFill>
              </a:rPr>
              <a:t>close</a:t>
            </a:r>
            <a:r>
              <a:rPr lang="it-IT" sz="3200" b="1" dirty="0" smtClean="0">
                <a:solidFill>
                  <a:srgbClr val="953735"/>
                </a:solidFill>
              </a:rPr>
              <a:t> look </a:t>
            </a:r>
            <a:r>
              <a:rPr lang="it-IT" sz="3200" b="1" dirty="0" err="1" smtClean="0">
                <a:solidFill>
                  <a:srgbClr val="953735"/>
                </a:solidFill>
              </a:rPr>
              <a:t>into</a:t>
            </a:r>
            <a:r>
              <a:rPr lang="it-IT" sz="3200" b="1" dirty="0" smtClean="0">
                <a:solidFill>
                  <a:srgbClr val="953735"/>
                </a:solidFill>
              </a:rPr>
              <a:t> </a:t>
            </a:r>
            <a:r>
              <a:rPr lang="it-IT" sz="3200" b="1" dirty="0">
                <a:solidFill>
                  <a:srgbClr val="953735"/>
                </a:solidFill>
              </a:rPr>
              <a:t>a </a:t>
            </a:r>
            <a:r>
              <a:rPr lang="it-IT" sz="3200" b="1" dirty="0" err="1">
                <a:solidFill>
                  <a:srgbClr val="953735"/>
                </a:solidFill>
              </a:rPr>
              <a:t>molecular</a:t>
            </a:r>
            <a:r>
              <a:rPr lang="it-IT" sz="3200" b="1" dirty="0">
                <a:solidFill>
                  <a:srgbClr val="953735"/>
                </a:solidFill>
              </a:rPr>
              <a:t> </a:t>
            </a:r>
            <a:r>
              <a:rPr lang="it-IT" sz="3200" b="1" dirty="0" err="1">
                <a:solidFill>
                  <a:srgbClr val="953735"/>
                </a:solidFill>
              </a:rPr>
              <a:t>interaction</a:t>
            </a:r>
            <a:r>
              <a:rPr lang="it-IT" sz="3200" b="1" dirty="0">
                <a:solidFill>
                  <a:srgbClr val="953735"/>
                </a:solidFill>
              </a:rPr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2266276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1861428" y="393346"/>
            <a:ext cx="603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953735"/>
                </a:solidFill>
              </a:rPr>
              <a:t>Representing PPIs: Interacting Domains</a:t>
            </a:r>
            <a:endParaRPr lang="it-IT" sz="2800" b="1" dirty="0">
              <a:solidFill>
                <a:srgbClr val="953735"/>
              </a:solidFill>
            </a:endParaRPr>
          </a:p>
        </p:txBody>
      </p:sp>
      <p:grpSp>
        <p:nvGrpSpPr>
          <p:cNvPr id="37" name="Gruppo 36"/>
          <p:cNvGrpSpPr/>
          <p:nvPr/>
        </p:nvGrpSpPr>
        <p:grpSpPr>
          <a:xfrm>
            <a:off x="570133" y="4097612"/>
            <a:ext cx="5848826" cy="1282809"/>
            <a:chOff x="196542" y="3609353"/>
            <a:chExt cx="5848826" cy="1282809"/>
          </a:xfrm>
        </p:grpSpPr>
        <p:sp>
          <p:nvSpPr>
            <p:cNvPr id="3" name="Rettangolo 2"/>
            <p:cNvSpPr/>
            <p:nvPr/>
          </p:nvSpPr>
          <p:spPr>
            <a:xfrm>
              <a:off x="196542" y="3700177"/>
              <a:ext cx="5013720" cy="121024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11"/>
            <p:cNvSpPr/>
            <p:nvPr/>
          </p:nvSpPr>
          <p:spPr>
            <a:xfrm>
              <a:off x="196542" y="4097612"/>
              <a:ext cx="5013720" cy="121024"/>
            </a:xfrm>
            <a:prstGeom prst="rect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ttangolo 12"/>
            <p:cNvSpPr/>
            <p:nvPr/>
          </p:nvSpPr>
          <p:spPr>
            <a:xfrm>
              <a:off x="209640" y="4438272"/>
              <a:ext cx="5013720" cy="121024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/>
            <p:cNvSpPr/>
            <p:nvPr/>
          </p:nvSpPr>
          <p:spPr>
            <a:xfrm>
              <a:off x="916085" y="3692705"/>
              <a:ext cx="337131" cy="121024"/>
            </a:xfrm>
            <a:prstGeom prst="rect">
              <a:avLst/>
            </a:prstGeom>
            <a:solidFill>
              <a:srgbClr val="F5DB3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/>
            <p:cNvSpPr/>
            <p:nvPr/>
          </p:nvSpPr>
          <p:spPr>
            <a:xfrm>
              <a:off x="1254518" y="4097612"/>
              <a:ext cx="558260" cy="1210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22"/>
            <p:cNvSpPr/>
            <p:nvPr/>
          </p:nvSpPr>
          <p:spPr>
            <a:xfrm>
              <a:off x="2435605" y="4438272"/>
              <a:ext cx="462035" cy="1210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24"/>
            <p:cNvSpPr/>
            <p:nvPr/>
          </p:nvSpPr>
          <p:spPr>
            <a:xfrm>
              <a:off x="3163238" y="3692706"/>
              <a:ext cx="462035" cy="12102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ttangolo 25"/>
            <p:cNvSpPr/>
            <p:nvPr/>
          </p:nvSpPr>
          <p:spPr>
            <a:xfrm>
              <a:off x="3000361" y="4097611"/>
              <a:ext cx="816743" cy="121024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Rettangolo 31"/>
            <p:cNvSpPr/>
            <p:nvPr/>
          </p:nvSpPr>
          <p:spPr>
            <a:xfrm>
              <a:off x="583231" y="4438270"/>
              <a:ext cx="723584" cy="121025"/>
            </a:xfrm>
            <a:prstGeom prst="rect">
              <a:avLst/>
            </a:prstGeom>
            <a:solidFill>
              <a:srgbClr val="D9969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CasellaDiTesto 32"/>
            <p:cNvSpPr txBox="1"/>
            <p:nvPr/>
          </p:nvSpPr>
          <p:spPr>
            <a:xfrm>
              <a:off x="5172907" y="3609353"/>
              <a:ext cx="8593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 err="1" smtClean="0"/>
                <a:t>Prot</a:t>
              </a:r>
              <a:r>
                <a:rPr lang="it-IT" sz="1200" b="1" dirty="0" smtClean="0"/>
                <a:t> A</a:t>
              </a:r>
            </a:p>
            <a:p>
              <a:endParaRPr lang="it-IT" dirty="0"/>
            </a:p>
          </p:txBody>
        </p:sp>
        <p:sp>
          <p:nvSpPr>
            <p:cNvPr id="34" name="CasellaDiTesto 33"/>
            <p:cNvSpPr txBox="1"/>
            <p:nvPr/>
          </p:nvSpPr>
          <p:spPr>
            <a:xfrm>
              <a:off x="5172907" y="3997984"/>
              <a:ext cx="8593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 err="1" smtClean="0"/>
                <a:t>Prot</a:t>
              </a:r>
              <a:r>
                <a:rPr lang="it-IT" sz="1200" b="1" dirty="0" smtClean="0"/>
                <a:t> B</a:t>
              </a:r>
            </a:p>
            <a:p>
              <a:endParaRPr lang="it-IT" dirty="0"/>
            </a:p>
          </p:txBody>
        </p:sp>
        <p:sp>
          <p:nvSpPr>
            <p:cNvPr id="35" name="CasellaDiTesto 34"/>
            <p:cNvSpPr txBox="1"/>
            <p:nvPr/>
          </p:nvSpPr>
          <p:spPr>
            <a:xfrm>
              <a:off x="5186005" y="4338164"/>
              <a:ext cx="8593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 err="1" smtClean="0"/>
                <a:t>Prot</a:t>
              </a:r>
              <a:r>
                <a:rPr lang="it-IT" sz="1200" b="1" dirty="0" smtClean="0"/>
                <a:t> C</a:t>
              </a:r>
            </a:p>
            <a:p>
              <a:endParaRPr lang="it-IT" dirty="0"/>
            </a:p>
          </p:txBody>
        </p:sp>
      </p:grpSp>
      <p:cxnSp>
        <p:nvCxnSpPr>
          <p:cNvPr id="74" name="Connettore 1 73"/>
          <p:cNvCxnSpPr>
            <a:endCxn id="16" idx="2"/>
          </p:cNvCxnSpPr>
          <p:nvPr/>
        </p:nvCxnSpPr>
        <p:spPr>
          <a:xfrm flipH="1" flipV="1">
            <a:off x="1458242" y="4301988"/>
            <a:ext cx="403186" cy="2838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1 53"/>
          <p:cNvCxnSpPr>
            <a:endCxn id="23" idx="0"/>
          </p:cNvCxnSpPr>
          <p:nvPr/>
        </p:nvCxnSpPr>
        <p:spPr>
          <a:xfrm flipH="1">
            <a:off x="3040214" y="4716605"/>
            <a:ext cx="669917" cy="2099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uppo 6"/>
          <p:cNvGrpSpPr/>
          <p:nvPr/>
        </p:nvGrpSpPr>
        <p:grpSpPr>
          <a:xfrm>
            <a:off x="5572597" y="1821276"/>
            <a:ext cx="2977113" cy="2034354"/>
            <a:chOff x="5596951" y="1616946"/>
            <a:chExt cx="2977113" cy="2034354"/>
          </a:xfrm>
        </p:grpSpPr>
        <p:grpSp>
          <p:nvGrpSpPr>
            <p:cNvPr id="71" name="Gruppo 70"/>
            <p:cNvGrpSpPr/>
            <p:nvPr/>
          </p:nvGrpSpPr>
          <p:grpSpPr>
            <a:xfrm>
              <a:off x="5596951" y="1616946"/>
              <a:ext cx="2977113" cy="1896440"/>
              <a:chOff x="1153773" y="1153896"/>
              <a:chExt cx="2977113" cy="1896440"/>
            </a:xfrm>
          </p:grpSpPr>
          <p:grpSp>
            <p:nvGrpSpPr>
              <p:cNvPr id="53" name="Gruppo 52"/>
              <p:cNvGrpSpPr/>
              <p:nvPr/>
            </p:nvGrpSpPr>
            <p:grpSpPr>
              <a:xfrm>
                <a:off x="1153773" y="1153896"/>
                <a:ext cx="2977113" cy="1896440"/>
                <a:chOff x="1075937" y="1160929"/>
                <a:chExt cx="2977113" cy="1896440"/>
              </a:xfrm>
            </p:grpSpPr>
            <p:sp>
              <p:nvSpPr>
                <p:cNvPr id="50" name="Figura a mano libera 49"/>
                <p:cNvSpPr/>
                <p:nvPr/>
              </p:nvSpPr>
              <p:spPr>
                <a:xfrm rot="1046608">
                  <a:off x="1075937" y="1160929"/>
                  <a:ext cx="1697811" cy="1673412"/>
                </a:xfrm>
                <a:custGeom>
                  <a:avLst/>
                  <a:gdLst>
                    <a:gd name="connsiteX0" fmla="*/ 806824 w 1697811"/>
                    <a:gd name="connsiteY0" fmla="*/ 74706 h 1673412"/>
                    <a:gd name="connsiteX1" fmla="*/ 806824 w 1697811"/>
                    <a:gd name="connsiteY1" fmla="*/ 74706 h 1673412"/>
                    <a:gd name="connsiteX2" fmla="*/ 747059 w 1697811"/>
                    <a:gd name="connsiteY2" fmla="*/ 97118 h 1673412"/>
                    <a:gd name="connsiteX3" fmla="*/ 709706 w 1697811"/>
                    <a:gd name="connsiteY3" fmla="*/ 104588 h 1673412"/>
                    <a:gd name="connsiteX4" fmla="*/ 679824 w 1697811"/>
                    <a:gd name="connsiteY4" fmla="*/ 112059 h 1673412"/>
                    <a:gd name="connsiteX5" fmla="*/ 597647 w 1697811"/>
                    <a:gd name="connsiteY5" fmla="*/ 141941 h 1673412"/>
                    <a:gd name="connsiteX6" fmla="*/ 567765 w 1697811"/>
                    <a:gd name="connsiteY6" fmla="*/ 149412 h 1673412"/>
                    <a:gd name="connsiteX7" fmla="*/ 478118 w 1697811"/>
                    <a:gd name="connsiteY7" fmla="*/ 209177 h 1673412"/>
                    <a:gd name="connsiteX8" fmla="*/ 395941 w 1697811"/>
                    <a:gd name="connsiteY8" fmla="*/ 276412 h 1673412"/>
                    <a:gd name="connsiteX9" fmla="*/ 366059 w 1697811"/>
                    <a:gd name="connsiteY9" fmla="*/ 291353 h 1673412"/>
                    <a:gd name="connsiteX10" fmla="*/ 343647 w 1697811"/>
                    <a:gd name="connsiteY10" fmla="*/ 313765 h 1673412"/>
                    <a:gd name="connsiteX11" fmla="*/ 313765 w 1697811"/>
                    <a:gd name="connsiteY11" fmla="*/ 336177 h 1673412"/>
                    <a:gd name="connsiteX12" fmla="*/ 246529 w 1697811"/>
                    <a:gd name="connsiteY12" fmla="*/ 395941 h 1673412"/>
                    <a:gd name="connsiteX13" fmla="*/ 194235 w 1697811"/>
                    <a:gd name="connsiteY13" fmla="*/ 463177 h 1673412"/>
                    <a:gd name="connsiteX14" fmla="*/ 179294 w 1697811"/>
                    <a:gd name="connsiteY14" fmla="*/ 493059 h 1673412"/>
                    <a:gd name="connsiteX15" fmla="*/ 156882 w 1697811"/>
                    <a:gd name="connsiteY15" fmla="*/ 530412 h 1673412"/>
                    <a:gd name="connsiteX16" fmla="*/ 104588 w 1697811"/>
                    <a:gd name="connsiteY16" fmla="*/ 597647 h 1673412"/>
                    <a:gd name="connsiteX17" fmla="*/ 67235 w 1697811"/>
                    <a:gd name="connsiteY17" fmla="*/ 649941 h 1673412"/>
                    <a:gd name="connsiteX18" fmla="*/ 59765 w 1697811"/>
                    <a:gd name="connsiteY18" fmla="*/ 672353 h 1673412"/>
                    <a:gd name="connsiteX19" fmla="*/ 22412 w 1697811"/>
                    <a:gd name="connsiteY19" fmla="*/ 754530 h 1673412"/>
                    <a:gd name="connsiteX20" fmla="*/ 0 w 1697811"/>
                    <a:gd name="connsiteY20" fmla="*/ 844177 h 1673412"/>
                    <a:gd name="connsiteX21" fmla="*/ 14941 w 1697811"/>
                    <a:gd name="connsiteY21" fmla="*/ 911412 h 1673412"/>
                    <a:gd name="connsiteX22" fmla="*/ 37353 w 1697811"/>
                    <a:gd name="connsiteY22" fmla="*/ 948765 h 1673412"/>
                    <a:gd name="connsiteX23" fmla="*/ 59765 w 1697811"/>
                    <a:gd name="connsiteY23" fmla="*/ 1023471 h 1673412"/>
                    <a:gd name="connsiteX24" fmla="*/ 74706 w 1697811"/>
                    <a:gd name="connsiteY24" fmla="*/ 1307353 h 1673412"/>
                    <a:gd name="connsiteX25" fmla="*/ 104588 w 1697811"/>
                    <a:gd name="connsiteY25" fmla="*/ 1329765 h 1673412"/>
                    <a:gd name="connsiteX26" fmla="*/ 141941 w 1697811"/>
                    <a:gd name="connsiteY26" fmla="*/ 1367118 h 1673412"/>
                    <a:gd name="connsiteX27" fmla="*/ 186765 w 1697811"/>
                    <a:gd name="connsiteY27" fmla="*/ 1382059 h 1673412"/>
                    <a:gd name="connsiteX28" fmla="*/ 291353 w 1697811"/>
                    <a:gd name="connsiteY28" fmla="*/ 1426883 h 1673412"/>
                    <a:gd name="connsiteX29" fmla="*/ 485588 w 1697811"/>
                    <a:gd name="connsiteY29" fmla="*/ 1531471 h 1673412"/>
                    <a:gd name="connsiteX30" fmla="*/ 657412 w 1697811"/>
                    <a:gd name="connsiteY30" fmla="*/ 1628588 h 1673412"/>
                    <a:gd name="connsiteX31" fmla="*/ 844177 w 1697811"/>
                    <a:gd name="connsiteY31" fmla="*/ 1651000 h 1673412"/>
                    <a:gd name="connsiteX32" fmla="*/ 1045882 w 1697811"/>
                    <a:gd name="connsiteY32" fmla="*/ 1673412 h 1673412"/>
                    <a:gd name="connsiteX33" fmla="*/ 1187824 w 1697811"/>
                    <a:gd name="connsiteY33" fmla="*/ 1665941 h 1673412"/>
                    <a:gd name="connsiteX34" fmla="*/ 1210235 w 1697811"/>
                    <a:gd name="connsiteY34" fmla="*/ 1651000 h 1673412"/>
                    <a:gd name="connsiteX35" fmla="*/ 1240118 w 1697811"/>
                    <a:gd name="connsiteY35" fmla="*/ 1643530 h 1673412"/>
                    <a:gd name="connsiteX36" fmla="*/ 1307353 w 1697811"/>
                    <a:gd name="connsiteY36" fmla="*/ 1628588 h 1673412"/>
                    <a:gd name="connsiteX37" fmla="*/ 1337235 w 1697811"/>
                    <a:gd name="connsiteY37" fmla="*/ 1613647 h 1673412"/>
                    <a:gd name="connsiteX38" fmla="*/ 1359647 w 1697811"/>
                    <a:gd name="connsiteY38" fmla="*/ 1591235 h 1673412"/>
                    <a:gd name="connsiteX39" fmla="*/ 1501588 w 1697811"/>
                    <a:gd name="connsiteY39" fmla="*/ 1538941 h 1673412"/>
                    <a:gd name="connsiteX40" fmla="*/ 1546412 w 1697811"/>
                    <a:gd name="connsiteY40" fmla="*/ 1509059 h 1673412"/>
                    <a:gd name="connsiteX41" fmla="*/ 1606177 w 1697811"/>
                    <a:gd name="connsiteY41" fmla="*/ 1456765 h 1673412"/>
                    <a:gd name="connsiteX42" fmla="*/ 1628588 w 1697811"/>
                    <a:gd name="connsiteY42" fmla="*/ 1434353 h 1673412"/>
                    <a:gd name="connsiteX43" fmla="*/ 1665941 w 1697811"/>
                    <a:gd name="connsiteY43" fmla="*/ 1404471 h 1673412"/>
                    <a:gd name="connsiteX44" fmla="*/ 1695824 w 1697811"/>
                    <a:gd name="connsiteY44" fmla="*/ 1352177 h 1673412"/>
                    <a:gd name="connsiteX45" fmla="*/ 1688353 w 1697811"/>
                    <a:gd name="connsiteY45" fmla="*/ 1210235 h 1673412"/>
                    <a:gd name="connsiteX46" fmla="*/ 1673412 w 1697811"/>
                    <a:gd name="connsiteY46" fmla="*/ 1180353 h 1673412"/>
                    <a:gd name="connsiteX47" fmla="*/ 1621118 w 1697811"/>
                    <a:gd name="connsiteY47" fmla="*/ 1120588 h 1673412"/>
                    <a:gd name="connsiteX48" fmla="*/ 1583765 w 1697811"/>
                    <a:gd name="connsiteY48" fmla="*/ 1098177 h 1673412"/>
                    <a:gd name="connsiteX49" fmla="*/ 1561353 w 1697811"/>
                    <a:gd name="connsiteY49" fmla="*/ 1083235 h 1673412"/>
                    <a:gd name="connsiteX50" fmla="*/ 1494118 w 1697811"/>
                    <a:gd name="connsiteY50" fmla="*/ 1060824 h 1673412"/>
                    <a:gd name="connsiteX51" fmla="*/ 1397000 w 1697811"/>
                    <a:gd name="connsiteY51" fmla="*/ 1045883 h 1673412"/>
                    <a:gd name="connsiteX52" fmla="*/ 1352177 w 1697811"/>
                    <a:gd name="connsiteY52" fmla="*/ 1023471 h 1673412"/>
                    <a:gd name="connsiteX53" fmla="*/ 1329765 w 1697811"/>
                    <a:gd name="connsiteY53" fmla="*/ 1008530 h 1673412"/>
                    <a:gd name="connsiteX54" fmla="*/ 1277471 w 1697811"/>
                    <a:gd name="connsiteY54" fmla="*/ 986118 h 1673412"/>
                    <a:gd name="connsiteX55" fmla="*/ 1225177 w 1697811"/>
                    <a:gd name="connsiteY55" fmla="*/ 963706 h 1673412"/>
                    <a:gd name="connsiteX56" fmla="*/ 1202765 w 1697811"/>
                    <a:gd name="connsiteY56" fmla="*/ 948765 h 1673412"/>
                    <a:gd name="connsiteX57" fmla="*/ 1172882 w 1697811"/>
                    <a:gd name="connsiteY57" fmla="*/ 933824 h 1673412"/>
                    <a:gd name="connsiteX58" fmla="*/ 1157941 w 1697811"/>
                    <a:gd name="connsiteY58" fmla="*/ 911412 h 1673412"/>
                    <a:gd name="connsiteX59" fmla="*/ 1143000 w 1697811"/>
                    <a:gd name="connsiteY59" fmla="*/ 851647 h 1673412"/>
                    <a:gd name="connsiteX60" fmla="*/ 1157941 w 1697811"/>
                    <a:gd name="connsiteY60" fmla="*/ 754530 h 1673412"/>
                    <a:gd name="connsiteX61" fmla="*/ 1187824 w 1697811"/>
                    <a:gd name="connsiteY61" fmla="*/ 679824 h 1673412"/>
                    <a:gd name="connsiteX62" fmla="*/ 1210235 w 1697811"/>
                    <a:gd name="connsiteY62" fmla="*/ 620059 h 1673412"/>
                    <a:gd name="connsiteX63" fmla="*/ 1217706 w 1697811"/>
                    <a:gd name="connsiteY63" fmla="*/ 597647 h 1673412"/>
                    <a:gd name="connsiteX64" fmla="*/ 1247588 w 1697811"/>
                    <a:gd name="connsiteY64" fmla="*/ 545353 h 1673412"/>
                    <a:gd name="connsiteX65" fmla="*/ 1262529 w 1697811"/>
                    <a:gd name="connsiteY65" fmla="*/ 485588 h 1673412"/>
                    <a:gd name="connsiteX66" fmla="*/ 1270000 w 1697811"/>
                    <a:gd name="connsiteY66" fmla="*/ 455706 h 1673412"/>
                    <a:gd name="connsiteX67" fmla="*/ 1299882 w 1697811"/>
                    <a:gd name="connsiteY67" fmla="*/ 381000 h 1673412"/>
                    <a:gd name="connsiteX68" fmla="*/ 1262529 w 1697811"/>
                    <a:gd name="connsiteY68" fmla="*/ 216647 h 1673412"/>
                    <a:gd name="connsiteX69" fmla="*/ 1217706 w 1697811"/>
                    <a:gd name="connsiteY69" fmla="*/ 164353 h 1673412"/>
                    <a:gd name="connsiteX70" fmla="*/ 1202765 w 1697811"/>
                    <a:gd name="connsiteY70" fmla="*/ 134471 h 1673412"/>
                    <a:gd name="connsiteX71" fmla="*/ 1128059 w 1697811"/>
                    <a:gd name="connsiteY71" fmla="*/ 67235 h 1673412"/>
                    <a:gd name="connsiteX72" fmla="*/ 1098177 w 1697811"/>
                    <a:gd name="connsiteY72" fmla="*/ 59765 h 1673412"/>
                    <a:gd name="connsiteX73" fmla="*/ 1068294 w 1697811"/>
                    <a:gd name="connsiteY73" fmla="*/ 44824 h 1673412"/>
                    <a:gd name="connsiteX74" fmla="*/ 1045882 w 1697811"/>
                    <a:gd name="connsiteY74" fmla="*/ 29883 h 1673412"/>
                    <a:gd name="connsiteX75" fmla="*/ 978647 w 1697811"/>
                    <a:gd name="connsiteY75" fmla="*/ 0 h 1673412"/>
                    <a:gd name="connsiteX76" fmla="*/ 866588 w 1697811"/>
                    <a:gd name="connsiteY76" fmla="*/ 14941 h 1673412"/>
                    <a:gd name="connsiteX77" fmla="*/ 844177 w 1697811"/>
                    <a:gd name="connsiteY77" fmla="*/ 29883 h 1673412"/>
                    <a:gd name="connsiteX78" fmla="*/ 829235 w 1697811"/>
                    <a:gd name="connsiteY78" fmla="*/ 44824 h 1673412"/>
                    <a:gd name="connsiteX79" fmla="*/ 806824 w 1697811"/>
                    <a:gd name="connsiteY79" fmla="*/ 52294 h 1673412"/>
                    <a:gd name="connsiteX80" fmla="*/ 754529 w 1697811"/>
                    <a:gd name="connsiteY80" fmla="*/ 67235 h 1673412"/>
                    <a:gd name="connsiteX81" fmla="*/ 747059 w 1697811"/>
                    <a:gd name="connsiteY81" fmla="*/ 74706 h 1673412"/>
                    <a:gd name="connsiteX82" fmla="*/ 806824 w 1697811"/>
                    <a:gd name="connsiteY82" fmla="*/ 74706 h 1673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1697811" h="1673412">
                      <a:moveTo>
                        <a:pt x="806824" y="74706"/>
                      </a:moveTo>
                      <a:lnTo>
                        <a:pt x="806824" y="74706"/>
                      </a:lnTo>
                      <a:cubicBezTo>
                        <a:pt x="786902" y="82177"/>
                        <a:pt x="767395" y="90861"/>
                        <a:pt x="747059" y="97118"/>
                      </a:cubicBezTo>
                      <a:cubicBezTo>
                        <a:pt x="734923" y="100852"/>
                        <a:pt x="722101" y="101834"/>
                        <a:pt x="709706" y="104588"/>
                      </a:cubicBezTo>
                      <a:cubicBezTo>
                        <a:pt x="699683" y="106815"/>
                        <a:pt x="689658" y="109109"/>
                        <a:pt x="679824" y="112059"/>
                      </a:cubicBezTo>
                      <a:cubicBezTo>
                        <a:pt x="557743" y="148684"/>
                        <a:pt x="704572" y="106299"/>
                        <a:pt x="597647" y="141941"/>
                      </a:cubicBezTo>
                      <a:cubicBezTo>
                        <a:pt x="587907" y="145188"/>
                        <a:pt x="577726" y="146922"/>
                        <a:pt x="567765" y="149412"/>
                      </a:cubicBezTo>
                      <a:cubicBezTo>
                        <a:pt x="567757" y="149417"/>
                        <a:pt x="478125" y="209170"/>
                        <a:pt x="478118" y="209177"/>
                      </a:cubicBezTo>
                      <a:cubicBezTo>
                        <a:pt x="452569" y="234724"/>
                        <a:pt x="430046" y="259360"/>
                        <a:pt x="395941" y="276412"/>
                      </a:cubicBezTo>
                      <a:cubicBezTo>
                        <a:pt x="385980" y="281392"/>
                        <a:pt x="375121" y="284880"/>
                        <a:pt x="366059" y="291353"/>
                      </a:cubicBezTo>
                      <a:cubicBezTo>
                        <a:pt x="357462" y="297494"/>
                        <a:pt x="351669" y="306889"/>
                        <a:pt x="343647" y="313765"/>
                      </a:cubicBezTo>
                      <a:cubicBezTo>
                        <a:pt x="334194" y="321868"/>
                        <a:pt x="323135" y="327978"/>
                        <a:pt x="313765" y="336177"/>
                      </a:cubicBezTo>
                      <a:cubicBezTo>
                        <a:pt x="204029" y="432195"/>
                        <a:pt x="372506" y="295161"/>
                        <a:pt x="246529" y="395941"/>
                      </a:cubicBezTo>
                      <a:cubicBezTo>
                        <a:pt x="175495" y="514335"/>
                        <a:pt x="274527" y="356122"/>
                        <a:pt x="194235" y="463177"/>
                      </a:cubicBezTo>
                      <a:cubicBezTo>
                        <a:pt x="187553" y="472086"/>
                        <a:pt x="184702" y="483324"/>
                        <a:pt x="179294" y="493059"/>
                      </a:cubicBezTo>
                      <a:cubicBezTo>
                        <a:pt x="172242" y="505752"/>
                        <a:pt x="165322" y="518596"/>
                        <a:pt x="156882" y="530412"/>
                      </a:cubicBezTo>
                      <a:cubicBezTo>
                        <a:pt x="140379" y="553516"/>
                        <a:pt x="120749" y="574303"/>
                        <a:pt x="104588" y="597647"/>
                      </a:cubicBezTo>
                      <a:cubicBezTo>
                        <a:pt x="60341" y="661560"/>
                        <a:pt x="120841" y="596337"/>
                        <a:pt x="67235" y="649941"/>
                      </a:cubicBezTo>
                      <a:cubicBezTo>
                        <a:pt x="64745" y="657412"/>
                        <a:pt x="62867" y="665115"/>
                        <a:pt x="59765" y="672353"/>
                      </a:cubicBezTo>
                      <a:cubicBezTo>
                        <a:pt x="47912" y="700010"/>
                        <a:pt x="33318" y="726487"/>
                        <a:pt x="22412" y="754530"/>
                      </a:cubicBezTo>
                      <a:cubicBezTo>
                        <a:pt x="11030" y="783798"/>
                        <a:pt x="6090" y="813726"/>
                        <a:pt x="0" y="844177"/>
                      </a:cubicBezTo>
                      <a:cubicBezTo>
                        <a:pt x="4980" y="866589"/>
                        <a:pt x="7219" y="889791"/>
                        <a:pt x="14941" y="911412"/>
                      </a:cubicBezTo>
                      <a:cubicBezTo>
                        <a:pt x="19825" y="925086"/>
                        <a:pt x="30859" y="935778"/>
                        <a:pt x="37353" y="948765"/>
                      </a:cubicBezTo>
                      <a:cubicBezTo>
                        <a:pt x="53733" y="981525"/>
                        <a:pt x="52766" y="988480"/>
                        <a:pt x="59765" y="1023471"/>
                      </a:cubicBezTo>
                      <a:cubicBezTo>
                        <a:pt x="64745" y="1118098"/>
                        <a:pt x="60985" y="1213593"/>
                        <a:pt x="74706" y="1307353"/>
                      </a:cubicBezTo>
                      <a:cubicBezTo>
                        <a:pt x="76509" y="1319673"/>
                        <a:pt x="95282" y="1321493"/>
                        <a:pt x="104588" y="1329765"/>
                      </a:cubicBezTo>
                      <a:cubicBezTo>
                        <a:pt x="117749" y="1341463"/>
                        <a:pt x="127085" y="1357665"/>
                        <a:pt x="141941" y="1367118"/>
                      </a:cubicBezTo>
                      <a:cubicBezTo>
                        <a:pt x="155228" y="1375573"/>
                        <a:pt x="172142" y="1376210"/>
                        <a:pt x="186765" y="1382059"/>
                      </a:cubicBezTo>
                      <a:cubicBezTo>
                        <a:pt x="221982" y="1396146"/>
                        <a:pt x="257428" y="1409921"/>
                        <a:pt x="291353" y="1426883"/>
                      </a:cubicBezTo>
                      <a:cubicBezTo>
                        <a:pt x="382127" y="1472269"/>
                        <a:pt x="365845" y="1463046"/>
                        <a:pt x="485588" y="1531471"/>
                      </a:cubicBezTo>
                      <a:cubicBezTo>
                        <a:pt x="524382" y="1553639"/>
                        <a:pt x="620109" y="1615159"/>
                        <a:pt x="657412" y="1628588"/>
                      </a:cubicBezTo>
                      <a:cubicBezTo>
                        <a:pt x="695991" y="1642477"/>
                        <a:pt x="805910" y="1648057"/>
                        <a:pt x="844177" y="1651000"/>
                      </a:cubicBezTo>
                      <a:cubicBezTo>
                        <a:pt x="933630" y="1668891"/>
                        <a:pt x="938343" y="1673412"/>
                        <a:pt x="1045882" y="1673412"/>
                      </a:cubicBezTo>
                      <a:cubicBezTo>
                        <a:pt x="1093261" y="1673412"/>
                        <a:pt x="1140510" y="1668431"/>
                        <a:pt x="1187824" y="1665941"/>
                      </a:cubicBezTo>
                      <a:cubicBezTo>
                        <a:pt x="1195294" y="1660961"/>
                        <a:pt x="1201983" y="1654537"/>
                        <a:pt x="1210235" y="1651000"/>
                      </a:cubicBezTo>
                      <a:cubicBezTo>
                        <a:pt x="1219672" y="1646956"/>
                        <a:pt x="1230246" y="1646351"/>
                        <a:pt x="1240118" y="1643530"/>
                      </a:cubicBezTo>
                      <a:cubicBezTo>
                        <a:pt x="1291623" y="1628815"/>
                        <a:pt x="1226439" y="1642074"/>
                        <a:pt x="1307353" y="1628588"/>
                      </a:cubicBezTo>
                      <a:cubicBezTo>
                        <a:pt x="1317314" y="1623608"/>
                        <a:pt x="1328173" y="1620120"/>
                        <a:pt x="1337235" y="1613647"/>
                      </a:cubicBezTo>
                      <a:cubicBezTo>
                        <a:pt x="1345832" y="1607506"/>
                        <a:pt x="1350325" y="1596207"/>
                        <a:pt x="1359647" y="1591235"/>
                      </a:cubicBezTo>
                      <a:cubicBezTo>
                        <a:pt x="1415900" y="1561234"/>
                        <a:pt x="1446240" y="1554756"/>
                        <a:pt x="1501588" y="1538941"/>
                      </a:cubicBezTo>
                      <a:cubicBezTo>
                        <a:pt x="1516529" y="1528980"/>
                        <a:pt x="1532898" y="1520884"/>
                        <a:pt x="1546412" y="1509059"/>
                      </a:cubicBezTo>
                      <a:cubicBezTo>
                        <a:pt x="1566334" y="1491628"/>
                        <a:pt x="1586590" y="1474572"/>
                        <a:pt x="1606177" y="1456765"/>
                      </a:cubicBezTo>
                      <a:cubicBezTo>
                        <a:pt x="1613994" y="1449658"/>
                        <a:pt x="1620637" y="1441310"/>
                        <a:pt x="1628588" y="1434353"/>
                      </a:cubicBezTo>
                      <a:cubicBezTo>
                        <a:pt x="1640588" y="1423853"/>
                        <a:pt x="1653490" y="1414432"/>
                        <a:pt x="1665941" y="1404471"/>
                      </a:cubicBezTo>
                      <a:cubicBezTo>
                        <a:pt x="1675902" y="1387040"/>
                        <a:pt x="1693523" y="1372121"/>
                        <a:pt x="1695824" y="1352177"/>
                      </a:cubicBezTo>
                      <a:cubicBezTo>
                        <a:pt x="1701255" y="1305110"/>
                        <a:pt x="1694481" y="1257217"/>
                        <a:pt x="1688353" y="1210235"/>
                      </a:cubicBezTo>
                      <a:cubicBezTo>
                        <a:pt x="1686913" y="1199192"/>
                        <a:pt x="1679142" y="1189902"/>
                        <a:pt x="1673412" y="1180353"/>
                      </a:cubicBezTo>
                      <a:cubicBezTo>
                        <a:pt x="1647119" y="1136533"/>
                        <a:pt x="1654184" y="1141255"/>
                        <a:pt x="1621118" y="1120588"/>
                      </a:cubicBezTo>
                      <a:cubicBezTo>
                        <a:pt x="1608805" y="1112892"/>
                        <a:pt x="1596078" y="1105873"/>
                        <a:pt x="1583765" y="1098177"/>
                      </a:cubicBezTo>
                      <a:cubicBezTo>
                        <a:pt x="1576151" y="1093418"/>
                        <a:pt x="1569641" y="1086688"/>
                        <a:pt x="1561353" y="1083235"/>
                      </a:cubicBezTo>
                      <a:cubicBezTo>
                        <a:pt x="1539546" y="1074149"/>
                        <a:pt x="1517559" y="1063754"/>
                        <a:pt x="1494118" y="1060824"/>
                      </a:cubicBezTo>
                      <a:cubicBezTo>
                        <a:pt x="1421754" y="1051778"/>
                        <a:pt x="1454040" y="1057290"/>
                        <a:pt x="1397000" y="1045883"/>
                      </a:cubicBezTo>
                      <a:cubicBezTo>
                        <a:pt x="1382059" y="1038412"/>
                        <a:pt x="1366779" y="1031584"/>
                        <a:pt x="1352177" y="1023471"/>
                      </a:cubicBezTo>
                      <a:cubicBezTo>
                        <a:pt x="1344328" y="1019111"/>
                        <a:pt x="1337561" y="1012985"/>
                        <a:pt x="1329765" y="1008530"/>
                      </a:cubicBezTo>
                      <a:cubicBezTo>
                        <a:pt x="1303914" y="993758"/>
                        <a:pt x="1302617" y="994500"/>
                        <a:pt x="1277471" y="986118"/>
                      </a:cubicBezTo>
                      <a:cubicBezTo>
                        <a:pt x="1221204" y="948608"/>
                        <a:pt x="1292714" y="992651"/>
                        <a:pt x="1225177" y="963706"/>
                      </a:cubicBezTo>
                      <a:cubicBezTo>
                        <a:pt x="1216924" y="960169"/>
                        <a:pt x="1210561" y="953220"/>
                        <a:pt x="1202765" y="948765"/>
                      </a:cubicBezTo>
                      <a:cubicBezTo>
                        <a:pt x="1193096" y="943240"/>
                        <a:pt x="1182843" y="938804"/>
                        <a:pt x="1172882" y="933824"/>
                      </a:cubicBezTo>
                      <a:cubicBezTo>
                        <a:pt x="1167902" y="926353"/>
                        <a:pt x="1161009" y="919850"/>
                        <a:pt x="1157941" y="911412"/>
                      </a:cubicBezTo>
                      <a:cubicBezTo>
                        <a:pt x="1150924" y="892114"/>
                        <a:pt x="1143000" y="851647"/>
                        <a:pt x="1143000" y="851647"/>
                      </a:cubicBezTo>
                      <a:cubicBezTo>
                        <a:pt x="1145621" y="828059"/>
                        <a:pt x="1147727" y="781769"/>
                        <a:pt x="1157941" y="754530"/>
                      </a:cubicBezTo>
                      <a:cubicBezTo>
                        <a:pt x="1181119" y="692718"/>
                        <a:pt x="1167671" y="760444"/>
                        <a:pt x="1187824" y="679824"/>
                      </a:cubicBezTo>
                      <a:cubicBezTo>
                        <a:pt x="1201595" y="624734"/>
                        <a:pt x="1186797" y="674747"/>
                        <a:pt x="1210235" y="620059"/>
                      </a:cubicBezTo>
                      <a:cubicBezTo>
                        <a:pt x="1213337" y="612821"/>
                        <a:pt x="1214184" y="604690"/>
                        <a:pt x="1217706" y="597647"/>
                      </a:cubicBezTo>
                      <a:cubicBezTo>
                        <a:pt x="1255219" y="522621"/>
                        <a:pt x="1208297" y="637031"/>
                        <a:pt x="1247588" y="545353"/>
                      </a:cubicBezTo>
                      <a:cubicBezTo>
                        <a:pt x="1256832" y="523784"/>
                        <a:pt x="1257131" y="509880"/>
                        <a:pt x="1262529" y="485588"/>
                      </a:cubicBezTo>
                      <a:cubicBezTo>
                        <a:pt x="1264756" y="475565"/>
                        <a:pt x="1267050" y="465540"/>
                        <a:pt x="1270000" y="455706"/>
                      </a:cubicBezTo>
                      <a:cubicBezTo>
                        <a:pt x="1283848" y="409548"/>
                        <a:pt x="1281161" y="418442"/>
                        <a:pt x="1299882" y="381000"/>
                      </a:cubicBezTo>
                      <a:cubicBezTo>
                        <a:pt x="1291359" y="325602"/>
                        <a:pt x="1288072" y="267731"/>
                        <a:pt x="1262529" y="216647"/>
                      </a:cubicBezTo>
                      <a:cubicBezTo>
                        <a:pt x="1245292" y="182173"/>
                        <a:pt x="1245280" y="201119"/>
                        <a:pt x="1217706" y="164353"/>
                      </a:cubicBezTo>
                      <a:cubicBezTo>
                        <a:pt x="1211024" y="155444"/>
                        <a:pt x="1209817" y="143090"/>
                        <a:pt x="1202765" y="134471"/>
                      </a:cubicBezTo>
                      <a:cubicBezTo>
                        <a:pt x="1195900" y="126081"/>
                        <a:pt x="1152123" y="77548"/>
                        <a:pt x="1128059" y="67235"/>
                      </a:cubicBezTo>
                      <a:cubicBezTo>
                        <a:pt x="1118622" y="63191"/>
                        <a:pt x="1108138" y="62255"/>
                        <a:pt x="1098177" y="59765"/>
                      </a:cubicBezTo>
                      <a:cubicBezTo>
                        <a:pt x="1088216" y="54785"/>
                        <a:pt x="1077963" y="50349"/>
                        <a:pt x="1068294" y="44824"/>
                      </a:cubicBezTo>
                      <a:cubicBezTo>
                        <a:pt x="1060498" y="40369"/>
                        <a:pt x="1054087" y="33530"/>
                        <a:pt x="1045882" y="29883"/>
                      </a:cubicBezTo>
                      <a:cubicBezTo>
                        <a:pt x="965870" y="-5679"/>
                        <a:pt x="1029368" y="33813"/>
                        <a:pt x="978647" y="0"/>
                      </a:cubicBezTo>
                      <a:cubicBezTo>
                        <a:pt x="958637" y="1668"/>
                        <a:pt x="897099" y="-315"/>
                        <a:pt x="866588" y="14941"/>
                      </a:cubicBezTo>
                      <a:cubicBezTo>
                        <a:pt x="858557" y="18956"/>
                        <a:pt x="851188" y="24274"/>
                        <a:pt x="844177" y="29883"/>
                      </a:cubicBezTo>
                      <a:cubicBezTo>
                        <a:pt x="838677" y="34283"/>
                        <a:pt x="835275" y="41200"/>
                        <a:pt x="829235" y="44824"/>
                      </a:cubicBezTo>
                      <a:cubicBezTo>
                        <a:pt x="822483" y="48875"/>
                        <a:pt x="814395" y="50131"/>
                        <a:pt x="806824" y="52294"/>
                      </a:cubicBezTo>
                      <a:cubicBezTo>
                        <a:pt x="795662" y="55483"/>
                        <a:pt x="766465" y="61267"/>
                        <a:pt x="754529" y="67235"/>
                      </a:cubicBezTo>
                      <a:cubicBezTo>
                        <a:pt x="751379" y="68810"/>
                        <a:pt x="749549" y="72216"/>
                        <a:pt x="747059" y="74706"/>
                      </a:cubicBezTo>
                      <a:lnTo>
                        <a:pt x="806824" y="74706"/>
                      </a:lnTo>
                      <a:close/>
                    </a:path>
                  </a:pathLst>
                </a:custGeom>
                <a:solidFill>
                  <a:srgbClr val="008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1" name="Figura a mano libera 50"/>
                <p:cNvSpPr/>
                <p:nvPr/>
              </p:nvSpPr>
              <p:spPr>
                <a:xfrm rot="2684744">
                  <a:off x="2390588" y="1890059"/>
                  <a:ext cx="1038412" cy="590177"/>
                </a:xfrm>
                <a:custGeom>
                  <a:avLst/>
                  <a:gdLst>
                    <a:gd name="connsiteX0" fmla="*/ 336176 w 1038412"/>
                    <a:gd name="connsiteY0" fmla="*/ 134471 h 590177"/>
                    <a:gd name="connsiteX1" fmla="*/ 336176 w 1038412"/>
                    <a:gd name="connsiteY1" fmla="*/ 134471 h 590177"/>
                    <a:gd name="connsiteX2" fmla="*/ 194235 w 1038412"/>
                    <a:gd name="connsiteY2" fmla="*/ 164353 h 590177"/>
                    <a:gd name="connsiteX3" fmla="*/ 164353 w 1038412"/>
                    <a:gd name="connsiteY3" fmla="*/ 179294 h 590177"/>
                    <a:gd name="connsiteX4" fmla="*/ 127000 w 1038412"/>
                    <a:gd name="connsiteY4" fmla="*/ 201706 h 590177"/>
                    <a:gd name="connsiteX5" fmla="*/ 97118 w 1038412"/>
                    <a:gd name="connsiteY5" fmla="*/ 209177 h 590177"/>
                    <a:gd name="connsiteX6" fmla="*/ 52294 w 1038412"/>
                    <a:gd name="connsiteY6" fmla="*/ 268941 h 590177"/>
                    <a:gd name="connsiteX7" fmla="*/ 22412 w 1038412"/>
                    <a:gd name="connsiteY7" fmla="*/ 328706 h 590177"/>
                    <a:gd name="connsiteX8" fmla="*/ 0 w 1038412"/>
                    <a:gd name="connsiteY8" fmla="*/ 358588 h 590177"/>
                    <a:gd name="connsiteX9" fmla="*/ 7471 w 1038412"/>
                    <a:gd name="connsiteY9" fmla="*/ 433294 h 590177"/>
                    <a:gd name="connsiteX10" fmla="*/ 67235 w 1038412"/>
                    <a:gd name="connsiteY10" fmla="*/ 478118 h 590177"/>
                    <a:gd name="connsiteX11" fmla="*/ 97118 w 1038412"/>
                    <a:gd name="connsiteY11" fmla="*/ 500530 h 590177"/>
                    <a:gd name="connsiteX12" fmla="*/ 141941 w 1038412"/>
                    <a:gd name="connsiteY12" fmla="*/ 537883 h 590177"/>
                    <a:gd name="connsiteX13" fmla="*/ 201706 w 1038412"/>
                    <a:gd name="connsiteY13" fmla="*/ 552824 h 590177"/>
                    <a:gd name="connsiteX14" fmla="*/ 231588 w 1038412"/>
                    <a:gd name="connsiteY14" fmla="*/ 560294 h 590177"/>
                    <a:gd name="connsiteX15" fmla="*/ 276412 w 1038412"/>
                    <a:gd name="connsiteY15" fmla="*/ 575235 h 590177"/>
                    <a:gd name="connsiteX16" fmla="*/ 328706 w 1038412"/>
                    <a:gd name="connsiteY16" fmla="*/ 582706 h 590177"/>
                    <a:gd name="connsiteX17" fmla="*/ 373529 w 1038412"/>
                    <a:gd name="connsiteY17" fmla="*/ 590177 h 590177"/>
                    <a:gd name="connsiteX18" fmla="*/ 620059 w 1038412"/>
                    <a:gd name="connsiteY18" fmla="*/ 560294 h 590177"/>
                    <a:gd name="connsiteX19" fmla="*/ 709706 w 1038412"/>
                    <a:gd name="connsiteY19" fmla="*/ 522941 h 590177"/>
                    <a:gd name="connsiteX20" fmla="*/ 776941 w 1038412"/>
                    <a:gd name="connsiteY20" fmla="*/ 470647 h 590177"/>
                    <a:gd name="connsiteX21" fmla="*/ 806823 w 1038412"/>
                    <a:gd name="connsiteY21" fmla="*/ 440765 h 590177"/>
                    <a:gd name="connsiteX22" fmla="*/ 881529 w 1038412"/>
                    <a:gd name="connsiteY22" fmla="*/ 410883 h 590177"/>
                    <a:gd name="connsiteX23" fmla="*/ 911412 w 1038412"/>
                    <a:gd name="connsiteY23" fmla="*/ 395941 h 590177"/>
                    <a:gd name="connsiteX24" fmla="*/ 978647 w 1038412"/>
                    <a:gd name="connsiteY24" fmla="*/ 351118 h 590177"/>
                    <a:gd name="connsiteX25" fmla="*/ 1001059 w 1038412"/>
                    <a:gd name="connsiteY25" fmla="*/ 328706 h 590177"/>
                    <a:gd name="connsiteX26" fmla="*/ 1008529 w 1038412"/>
                    <a:gd name="connsiteY26" fmla="*/ 306294 h 590177"/>
                    <a:gd name="connsiteX27" fmla="*/ 1023471 w 1038412"/>
                    <a:gd name="connsiteY27" fmla="*/ 276412 h 590177"/>
                    <a:gd name="connsiteX28" fmla="*/ 1038412 w 1038412"/>
                    <a:gd name="connsiteY28" fmla="*/ 201706 h 590177"/>
                    <a:gd name="connsiteX29" fmla="*/ 1023471 w 1038412"/>
                    <a:gd name="connsiteY29" fmla="*/ 134471 h 590177"/>
                    <a:gd name="connsiteX30" fmla="*/ 1016000 w 1038412"/>
                    <a:gd name="connsiteY30" fmla="*/ 97118 h 590177"/>
                    <a:gd name="connsiteX31" fmla="*/ 993588 w 1038412"/>
                    <a:gd name="connsiteY31" fmla="*/ 67235 h 590177"/>
                    <a:gd name="connsiteX32" fmla="*/ 933823 w 1038412"/>
                    <a:gd name="connsiteY32" fmla="*/ 29883 h 590177"/>
                    <a:gd name="connsiteX33" fmla="*/ 896471 w 1038412"/>
                    <a:gd name="connsiteY33" fmla="*/ 14941 h 590177"/>
                    <a:gd name="connsiteX34" fmla="*/ 866588 w 1038412"/>
                    <a:gd name="connsiteY34" fmla="*/ 0 h 590177"/>
                    <a:gd name="connsiteX35" fmla="*/ 754529 w 1038412"/>
                    <a:gd name="connsiteY35" fmla="*/ 7471 h 590177"/>
                    <a:gd name="connsiteX36" fmla="*/ 709706 w 1038412"/>
                    <a:gd name="connsiteY36" fmla="*/ 14941 h 590177"/>
                    <a:gd name="connsiteX37" fmla="*/ 605118 w 1038412"/>
                    <a:gd name="connsiteY37" fmla="*/ 37353 h 590177"/>
                    <a:gd name="connsiteX38" fmla="*/ 560294 w 1038412"/>
                    <a:gd name="connsiteY38" fmla="*/ 52294 h 590177"/>
                    <a:gd name="connsiteX39" fmla="*/ 500529 w 1038412"/>
                    <a:gd name="connsiteY39" fmla="*/ 67235 h 590177"/>
                    <a:gd name="connsiteX40" fmla="*/ 463176 w 1038412"/>
                    <a:gd name="connsiteY40" fmla="*/ 89647 h 590177"/>
                    <a:gd name="connsiteX41" fmla="*/ 440765 w 1038412"/>
                    <a:gd name="connsiteY41" fmla="*/ 104588 h 590177"/>
                    <a:gd name="connsiteX42" fmla="*/ 358588 w 1038412"/>
                    <a:gd name="connsiteY42" fmla="*/ 119530 h 590177"/>
                    <a:gd name="connsiteX43" fmla="*/ 336176 w 1038412"/>
                    <a:gd name="connsiteY43" fmla="*/ 134471 h 590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1038412" h="590177">
                      <a:moveTo>
                        <a:pt x="336176" y="134471"/>
                      </a:moveTo>
                      <a:lnTo>
                        <a:pt x="336176" y="134471"/>
                      </a:lnTo>
                      <a:cubicBezTo>
                        <a:pt x="299491" y="140115"/>
                        <a:pt x="233587" y="144677"/>
                        <a:pt x="194235" y="164353"/>
                      </a:cubicBezTo>
                      <a:cubicBezTo>
                        <a:pt x="184274" y="169333"/>
                        <a:pt x="174088" y="173886"/>
                        <a:pt x="164353" y="179294"/>
                      </a:cubicBezTo>
                      <a:cubicBezTo>
                        <a:pt x="151660" y="186346"/>
                        <a:pt x="140269" y="195809"/>
                        <a:pt x="127000" y="201706"/>
                      </a:cubicBezTo>
                      <a:cubicBezTo>
                        <a:pt x="117618" y="205876"/>
                        <a:pt x="107079" y="206687"/>
                        <a:pt x="97118" y="209177"/>
                      </a:cubicBezTo>
                      <a:cubicBezTo>
                        <a:pt x="76105" y="230189"/>
                        <a:pt x="69189" y="235150"/>
                        <a:pt x="52294" y="268941"/>
                      </a:cubicBezTo>
                      <a:cubicBezTo>
                        <a:pt x="42333" y="288863"/>
                        <a:pt x="35776" y="310888"/>
                        <a:pt x="22412" y="328706"/>
                      </a:cubicBezTo>
                      <a:lnTo>
                        <a:pt x="0" y="358588"/>
                      </a:lnTo>
                      <a:cubicBezTo>
                        <a:pt x="2490" y="383490"/>
                        <a:pt x="111" y="409374"/>
                        <a:pt x="7471" y="433294"/>
                      </a:cubicBezTo>
                      <a:cubicBezTo>
                        <a:pt x="12559" y="449832"/>
                        <a:pt x="58742" y="472456"/>
                        <a:pt x="67235" y="478118"/>
                      </a:cubicBezTo>
                      <a:cubicBezTo>
                        <a:pt x="77595" y="485025"/>
                        <a:pt x="87664" y="492427"/>
                        <a:pt x="97118" y="500530"/>
                      </a:cubicBezTo>
                      <a:cubicBezTo>
                        <a:pt x="111658" y="512993"/>
                        <a:pt x="122824" y="530931"/>
                        <a:pt x="141941" y="537883"/>
                      </a:cubicBezTo>
                      <a:cubicBezTo>
                        <a:pt x="161239" y="544901"/>
                        <a:pt x="181784" y="547844"/>
                        <a:pt x="201706" y="552824"/>
                      </a:cubicBezTo>
                      <a:cubicBezTo>
                        <a:pt x="211667" y="555314"/>
                        <a:pt x="221848" y="557047"/>
                        <a:pt x="231588" y="560294"/>
                      </a:cubicBezTo>
                      <a:cubicBezTo>
                        <a:pt x="246529" y="565274"/>
                        <a:pt x="261066" y="571694"/>
                        <a:pt x="276412" y="575235"/>
                      </a:cubicBezTo>
                      <a:cubicBezTo>
                        <a:pt x="293569" y="579194"/>
                        <a:pt x="311302" y="580028"/>
                        <a:pt x="328706" y="582706"/>
                      </a:cubicBezTo>
                      <a:cubicBezTo>
                        <a:pt x="343677" y="585009"/>
                        <a:pt x="358588" y="587687"/>
                        <a:pt x="373529" y="590177"/>
                      </a:cubicBezTo>
                      <a:cubicBezTo>
                        <a:pt x="517210" y="578682"/>
                        <a:pt x="520601" y="588710"/>
                        <a:pt x="620059" y="560294"/>
                      </a:cubicBezTo>
                      <a:cubicBezTo>
                        <a:pt x="648847" y="552069"/>
                        <a:pt x="684613" y="539670"/>
                        <a:pt x="709706" y="522941"/>
                      </a:cubicBezTo>
                      <a:cubicBezTo>
                        <a:pt x="733330" y="507192"/>
                        <a:pt x="756864" y="490724"/>
                        <a:pt x="776941" y="470647"/>
                      </a:cubicBezTo>
                      <a:cubicBezTo>
                        <a:pt x="786902" y="460686"/>
                        <a:pt x="794592" y="447754"/>
                        <a:pt x="806823" y="440765"/>
                      </a:cubicBezTo>
                      <a:cubicBezTo>
                        <a:pt x="830110" y="427459"/>
                        <a:pt x="857540" y="422878"/>
                        <a:pt x="881529" y="410883"/>
                      </a:cubicBezTo>
                      <a:cubicBezTo>
                        <a:pt x="891490" y="405902"/>
                        <a:pt x="901677" y="401349"/>
                        <a:pt x="911412" y="395941"/>
                      </a:cubicBezTo>
                      <a:cubicBezTo>
                        <a:pt x="935176" y="382739"/>
                        <a:pt x="957957" y="368853"/>
                        <a:pt x="978647" y="351118"/>
                      </a:cubicBezTo>
                      <a:cubicBezTo>
                        <a:pt x="986669" y="344242"/>
                        <a:pt x="993588" y="336177"/>
                        <a:pt x="1001059" y="328706"/>
                      </a:cubicBezTo>
                      <a:cubicBezTo>
                        <a:pt x="1003549" y="321235"/>
                        <a:pt x="1005427" y="313532"/>
                        <a:pt x="1008529" y="306294"/>
                      </a:cubicBezTo>
                      <a:cubicBezTo>
                        <a:pt x="1012916" y="296058"/>
                        <a:pt x="1020411" y="287120"/>
                        <a:pt x="1023471" y="276412"/>
                      </a:cubicBezTo>
                      <a:cubicBezTo>
                        <a:pt x="1030448" y="251994"/>
                        <a:pt x="1038412" y="201706"/>
                        <a:pt x="1038412" y="201706"/>
                      </a:cubicBezTo>
                      <a:cubicBezTo>
                        <a:pt x="1033432" y="179294"/>
                        <a:pt x="1028282" y="156920"/>
                        <a:pt x="1023471" y="134471"/>
                      </a:cubicBezTo>
                      <a:cubicBezTo>
                        <a:pt x="1020810" y="122055"/>
                        <a:pt x="1021157" y="108721"/>
                        <a:pt x="1016000" y="97118"/>
                      </a:cubicBezTo>
                      <a:cubicBezTo>
                        <a:pt x="1010943" y="85740"/>
                        <a:pt x="1002392" y="76039"/>
                        <a:pt x="993588" y="67235"/>
                      </a:cubicBezTo>
                      <a:cubicBezTo>
                        <a:pt x="976838" y="50485"/>
                        <a:pt x="955127" y="39352"/>
                        <a:pt x="933823" y="29883"/>
                      </a:cubicBezTo>
                      <a:cubicBezTo>
                        <a:pt x="921569" y="24437"/>
                        <a:pt x="908725" y="20387"/>
                        <a:pt x="896471" y="14941"/>
                      </a:cubicBezTo>
                      <a:cubicBezTo>
                        <a:pt x="886294" y="10418"/>
                        <a:pt x="876549" y="4980"/>
                        <a:pt x="866588" y="0"/>
                      </a:cubicBezTo>
                      <a:cubicBezTo>
                        <a:pt x="829235" y="2490"/>
                        <a:pt x="791796" y="3922"/>
                        <a:pt x="754529" y="7471"/>
                      </a:cubicBezTo>
                      <a:cubicBezTo>
                        <a:pt x="739450" y="8907"/>
                        <a:pt x="724594" y="12150"/>
                        <a:pt x="709706" y="14941"/>
                      </a:cubicBezTo>
                      <a:cubicBezTo>
                        <a:pt x="694306" y="17829"/>
                        <a:pt x="631589" y="29412"/>
                        <a:pt x="605118" y="37353"/>
                      </a:cubicBezTo>
                      <a:cubicBezTo>
                        <a:pt x="590033" y="41878"/>
                        <a:pt x="575738" y="49205"/>
                        <a:pt x="560294" y="52294"/>
                      </a:cubicBezTo>
                      <a:cubicBezTo>
                        <a:pt x="515219" y="61309"/>
                        <a:pt x="534987" y="55750"/>
                        <a:pt x="500529" y="67235"/>
                      </a:cubicBezTo>
                      <a:cubicBezTo>
                        <a:pt x="471346" y="96420"/>
                        <a:pt x="501968" y="70252"/>
                        <a:pt x="463176" y="89647"/>
                      </a:cubicBezTo>
                      <a:cubicBezTo>
                        <a:pt x="455146" y="93662"/>
                        <a:pt x="448795" y="100573"/>
                        <a:pt x="440765" y="104588"/>
                      </a:cubicBezTo>
                      <a:cubicBezTo>
                        <a:pt x="417059" y="116441"/>
                        <a:pt x="380908" y="116096"/>
                        <a:pt x="358588" y="119530"/>
                      </a:cubicBezTo>
                      <a:cubicBezTo>
                        <a:pt x="346038" y="121461"/>
                        <a:pt x="339911" y="131981"/>
                        <a:pt x="336176" y="134471"/>
                      </a:cubicBezTo>
                      <a:close/>
                    </a:path>
                  </a:pathLst>
                </a:custGeom>
                <a:solidFill>
                  <a:srgbClr val="0000FF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2" name="Figura a mano libera 51"/>
                <p:cNvSpPr/>
                <p:nvPr/>
              </p:nvSpPr>
              <p:spPr>
                <a:xfrm rot="1087061">
                  <a:off x="2342285" y="1186164"/>
                  <a:ext cx="1710765" cy="1871205"/>
                </a:xfrm>
                <a:custGeom>
                  <a:avLst/>
                  <a:gdLst>
                    <a:gd name="connsiteX0" fmla="*/ 829236 w 1710765"/>
                    <a:gd name="connsiteY0" fmla="*/ 1434353 h 1871205"/>
                    <a:gd name="connsiteX1" fmla="*/ 829236 w 1710765"/>
                    <a:gd name="connsiteY1" fmla="*/ 1434353 h 1871205"/>
                    <a:gd name="connsiteX2" fmla="*/ 851647 w 1710765"/>
                    <a:gd name="connsiteY2" fmla="*/ 1531471 h 1871205"/>
                    <a:gd name="connsiteX3" fmla="*/ 874059 w 1710765"/>
                    <a:gd name="connsiteY3" fmla="*/ 1591235 h 1871205"/>
                    <a:gd name="connsiteX4" fmla="*/ 918883 w 1710765"/>
                    <a:gd name="connsiteY4" fmla="*/ 1695824 h 1871205"/>
                    <a:gd name="connsiteX5" fmla="*/ 963706 w 1710765"/>
                    <a:gd name="connsiteY5" fmla="*/ 1755588 h 1871205"/>
                    <a:gd name="connsiteX6" fmla="*/ 986118 w 1710765"/>
                    <a:gd name="connsiteY6" fmla="*/ 1763059 h 1871205"/>
                    <a:gd name="connsiteX7" fmla="*/ 1016000 w 1710765"/>
                    <a:gd name="connsiteY7" fmla="*/ 1792941 h 1871205"/>
                    <a:gd name="connsiteX8" fmla="*/ 1120589 w 1710765"/>
                    <a:gd name="connsiteY8" fmla="*/ 1830294 h 1871205"/>
                    <a:gd name="connsiteX9" fmla="*/ 1240118 w 1710765"/>
                    <a:gd name="connsiteY9" fmla="*/ 1852706 h 1871205"/>
                    <a:gd name="connsiteX10" fmla="*/ 1389530 w 1710765"/>
                    <a:gd name="connsiteY10" fmla="*/ 1860177 h 1871205"/>
                    <a:gd name="connsiteX11" fmla="*/ 1486647 w 1710765"/>
                    <a:gd name="connsiteY11" fmla="*/ 1792941 h 1871205"/>
                    <a:gd name="connsiteX12" fmla="*/ 1546412 w 1710765"/>
                    <a:gd name="connsiteY12" fmla="*/ 1748118 h 1871205"/>
                    <a:gd name="connsiteX13" fmla="*/ 1568824 w 1710765"/>
                    <a:gd name="connsiteY13" fmla="*/ 1718235 h 1871205"/>
                    <a:gd name="connsiteX14" fmla="*/ 1583765 w 1710765"/>
                    <a:gd name="connsiteY14" fmla="*/ 1695824 h 1871205"/>
                    <a:gd name="connsiteX15" fmla="*/ 1598706 w 1710765"/>
                    <a:gd name="connsiteY15" fmla="*/ 1680882 h 1871205"/>
                    <a:gd name="connsiteX16" fmla="*/ 1613647 w 1710765"/>
                    <a:gd name="connsiteY16" fmla="*/ 1658471 h 1871205"/>
                    <a:gd name="connsiteX17" fmla="*/ 1636059 w 1710765"/>
                    <a:gd name="connsiteY17" fmla="*/ 1643529 h 1871205"/>
                    <a:gd name="connsiteX18" fmla="*/ 1665942 w 1710765"/>
                    <a:gd name="connsiteY18" fmla="*/ 1568824 h 1871205"/>
                    <a:gd name="connsiteX19" fmla="*/ 1680883 w 1710765"/>
                    <a:gd name="connsiteY19" fmla="*/ 1524000 h 1871205"/>
                    <a:gd name="connsiteX20" fmla="*/ 1710765 w 1710765"/>
                    <a:gd name="connsiteY20" fmla="*/ 1411941 h 1871205"/>
                    <a:gd name="connsiteX21" fmla="*/ 1703295 w 1710765"/>
                    <a:gd name="connsiteY21" fmla="*/ 1270000 h 1871205"/>
                    <a:gd name="connsiteX22" fmla="*/ 1680883 w 1710765"/>
                    <a:gd name="connsiteY22" fmla="*/ 1210235 h 1871205"/>
                    <a:gd name="connsiteX23" fmla="*/ 1651000 w 1710765"/>
                    <a:gd name="connsiteY23" fmla="*/ 1143000 h 1871205"/>
                    <a:gd name="connsiteX24" fmla="*/ 1636059 w 1710765"/>
                    <a:gd name="connsiteY24" fmla="*/ 1068294 h 1871205"/>
                    <a:gd name="connsiteX25" fmla="*/ 1606177 w 1710765"/>
                    <a:gd name="connsiteY25" fmla="*/ 1023471 h 1871205"/>
                    <a:gd name="connsiteX26" fmla="*/ 1591236 w 1710765"/>
                    <a:gd name="connsiteY26" fmla="*/ 1001059 h 1871205"/>
                    <a:gd name="connsiteX27" fmla="*/ 1494118 w 1710765"/>
                    <a:gd name="connsiteY27" fmla="*/ 903941 h 1871205"/>
                    <a:gd name="connsiteX28" fmla="*/ 1471706 w 1710765"/>
                    <a:gd name="connsiteY28" fmla="*/ 881529 h 1871205"/>
                    <a:gd name="connsiteX29" fmla="*/ 1404471 w 1710765"/>
                    <a:gd name="connsiteY29" fmla="*/ 806824 h 1871205"/>
                    <a:gd name="connsiteX30" fmla="*/ 1374589 w 1710765"/>
                    <a:gd name="connsiteY30" fmla="*/ 784412 h 1871205"/>
                    <a:gd name="connsiteX31" fmla="*/ 1322295 w 1710765"/>
                    <a:gd name="connsiteY31" fmla="*/ 724647 h 1871205"/>
                    <a:gd name="connsiteX32" fmla="*/ 1284942 w 1710765"/>
                    <a:gd name="connsiteY32" fmla="*/ 687294 h 1871205"/>
                    <a:gd name="connsiteX33" fmla="*/ 1210236 w 1710765"/>
                    <a:gd name="connsiteY33" fmla="*/ 635000 h 1871205"/>
                    <a:gd name="connsiteX34" fmla="*/ 1150471 w 1710765"/>
                    <a:gd name="connsiteY34" fmla="*/ 575235 h 1871205"/>
                    <a:gd name="connsiteX35" fmla="*/ 1135530 w 1710765"/>
                    <a:gd name="connsiteY35" fmla="*/ 552824 h 1871205"/>
                    <a:gd name="connsiteX36" fmla="*/ 1098177 w 1710765"/>
                    <a:gd name="connsiteY36" fmla="*/ 530412 h 1871205"/>
                    <a:gd name="connsiteX37" fmla="*/ 1060824 w 1710765"/>
                    <a:gd name="connsiteY37" fmla="*/ 485588 h 1871205"/>
                    <a:gd name="connsiteX38" fmla="*/ 993589 w 1710765"/>
                    <a:gd name="connsiteY38" fmla="*/ 433294 h 1871205"/>
                    <a:gd name="connsiteX39" fmla="*/ 956236 w 1710765"/>
                    <a:gd name="connsiteY39" fmla="*/ 403412 h 1871205"/>
                    <a:gd name="connsiteX40" fmla="*/ 926353 w 1710765"/>
                    <a:gd name="connsiteY40" fmla="*/ 381000 h 1871205"/>
                    <a:gd name="connsiteX41" fmla="*/ 903942 w 1710765"/>
                    <a:gd name="connsiteY41" fmla="*/ 373529 h 1871205"/>
                    <a:gd name="connsiteX42" fmla="*/ 844177 w 1710765"/>
                    <a:gd name="connsiteY42" fmla="*/ 313765 h 1871205"/>
                    <a:gd name="connsiteX43" fmla="*/ 739589 w 1710765"/>
                    <a:gd name="connsiteY43" fmla="*/ 246529 h 1871205"/>
                    <a:gd name="connsiteX44" fmla="*/ 672353 w 1710765"/>
                    <a:gd name="connsiteY44" fmla="*/ 201706 h 1871205"/>
                    <a:gd name="connsiteX45" fmla="*/ 612589 w 1710765"/>
                    <a:gd name="connsiteY45" fmla="*/ 149412 h 1871205"/>
                    <a:gd name="connsiteX46" fmla="*/ 582706 w 1710765"/>
                    <a:gd name="connsiteY46" fmla="*/ 134471 h 1871205"/>
                    <a:gd name="connsiteX47" fmla="*/ 530412 w 1710765"/>
                    <a:gd name="connsiteY47" fmla="*/ 89647 h 1871205"/>
                    <a:gd name="connsiteX48" fmla="*/ 493059 w 1710765"/>
                    <a:gd name="connsiteY48" fmla="*/ 67235 h 1871205"/>
                    <a:gd name="connsiteX49" fmla="*/ 470647 w 1710765"/>
                    <a:gd name="connsiteY49" fmla="*/ 44824 h 1871205"/>
                    <a:gd name="connsiteX50" fmla="*/ 448236 w 1710765"/>
                    <a:gd name="connsiteY50" fmla="*/ 29882 h 1871205"/>
                    <a:gd name="connsiteX51" fmla="*/ 425824 w 1710765"/>
                    <a:gd name="connsiteY51" fmla="*/ 7471 h 1871205"/>
                    <a:gd name="connsiteX52" fmla="*/ 351118 w 1710765"/>
                    <a:gd name="connsiteY52" fmla="*/ 0 h 1871205"/>
                    <a:gd name="connsiteX53" fmla="*/ 201706 w 1710765"/>
                    <a:gd name="connsiteY53" fmla="*/ 14941 h 1871205"/>
                    <a:gd name="connsiteX54" fmla="*/ 149412 w 1710765"/>
                    <a:gd name="connsiteY54" fmla="*/ 44824 h 1871205"/>
                    <a:gd name="connsiteX55" fmla="*/ 119530 w 1710765"/>
                    <a:gd name="connsiteY55" fmla="*/ 52294 h 1871205"/>
                    <a:gd name="connsiteX56" fmla="*/ 67236 w 1710765"/>
                    <a:gd name="connsiteY56" fmla="*/ 97118 h 1871205"/>
                    <a:gd name="connsiteX57" fmla="*/ 44824 w 1710765"/>
                    <a:gd name="connsiteY57" fmla="*/ 104588 h 1871205"/>
                    <a:gd name="connsiteX58" fmla="*/ 0 w 1710765"/>
                    <a:gd name="connsiteY58" fmla="*/ 186765 h 1871205"/>
                    <a:gd name="connsiteX59" fmla="*/ 7471 w 1710765"/>
                    <a:gd name="connsiteY59" fmla="*/ 306294 h 1871205"/>
                    <a:gd name="connsiteX60" fmla="*/ 29883 w 1710765"/>
                    <a:gd name="connsiteY60" fmla="*/ 336177 h 1871205"/>
                    <a:gd name="connsiteX61" fmla="*/ 134471 w 1710765"/>
                    <a:gd name="connsiteY61" fmla="*/ 410882 h 1871205"/>
                    <a:gd name="connsiteX62" fmla="*/ 149412 w 1710765"/>
                    <a:gd name="connsiteY62" fmla="*/ 425824 h 1871205"/>
                    <a:gd name="connsiteX63" fmla="*/ 194236 w 1710765"/>
                    <a:gd name="connsiteY63" fmla="*/ 455706 h 1871205"/>
                    <a:gd name="connsiteX64" fmla="*/ 261471 w 1710765"/>
                    <a:gd name="connsiteY64" fmla="*/ 470647 h 1871205"/>
                    <a:gd name="connsiteX65" fmla="*/ 351118 w 1710765"/>
                    <a:gd name="connsiteY65" fmla="*/ 493059 h 1871205"/>
                    <a:gd name="connsiteX66" fmla="*/ 433295 w 1710765"/>
                    <a:gd name="connsiteY66" fmla="*/ 522941 h 1871205"/>
                    <a:gd name="connsiteX67" fmla="*/ 500530 w 1710765"/>
                    <a:gd name="connsiteY67" fmla="*/ 537882 h 1871205"/>
                    <a:gd name="connsiteX68" fmla="*/ 575236 w 1710765"/>
                    <a:gd name="connsiteY68" fmla="*/ 590177 h 1871205"/>
                    <a:gd name="connsiteX69" fmla="*/ 620059 w 1710765"/>
                    <a:gd name="connsiteY69" fmla="*/ 612588 h 1871205"/>
                    <a:gd name="connsiteX70" fmla="*/ 679824 w 1710765"/>
                    <a:gd name="connsiteY70" fmla="*/ 635000 h 1871205"/>
                    <a:gd name="connsiteX71" fmla="*/ 709706 w 1710765"/>
                    <a:gd name="connsiteY71" fmla="*/ 649941 h 1871205"/>
                    <a:gd name="connsiteX72" fmla="*/ 769471 w 1710765"/>
                    <a:gd name="connsiteY72" fmla="*/ 664882 h 1871205"/>
                    <a:gd name="connsiteX73" fmla="*/ 814295 w 1710765"/>
                    <a:gd name="connsiteY73" fmla="*/ 694765 h 1871205"/>
                    <a:gd name="connsiteX74" fmla="*/ 851647 w 1710765"/>
                    <a:gd name="connsiteY74" fmla="*/ 724647 h 1871205"/>
                    <a:gd name="connsiteX75" fmla="*/ 874059 w 1710765"/>
                    <a:gd name="connsiteY75" fmla="*/ 732118 h 1871205"/>
                    <a:gd name="connsiteX76" fmla="*/ 948765 w 1710765"/>
                    <a:gd name="connsiteY76" fmla="*/ 769471 h 1871205"/>
                    <a:gd name="connsiteX77" fmla="*/ 993589 w 1710765"/>
                    <a:gd name="connsiteY77" fmla="*/ 806824 h 1871205"/>
                    <a:gd name="connsiteX78" fmla="*/ 1023471 w 1710765"/>
                    <a:gd name="connsiteY78" fmla="*/ 844177 h 1871205"/>
                    <a:gd name="connsiteX79" fmla="*/ 1060824 w 1710765"/>
                    <a:gd name="connsiteY79" fmla="*/ 874059 h 1871205"/>
                    <a:gd name="connsiteX80" fmla="*/ 1128059 w 1710765"/>
                    <a:gd name="connsiteY80" fmla="*/ 948765 h 1871205"/>
                    <a:gd name="connsiteX81" fmla="*/ 1143000 w 1710765"/>
                    <a:gd name="connsiteY81" fmla="*/ 971177 h 1871205"/>
                    <a:gd name="connsiteX82" fmla="*/ 1157942 w 1710765"/>
                    <a:gd name="connsiteY82" fmla="*/ 1001059 h 1871205"/>
                    <a:gd name="connsiteX83" fmla="*/ 1180353 w 1710765"/>
                    <a:gd name="connsiteY83" fmla="*/ 1053353 h 1871205"/>
                    <a:gd name="connsiteX84" fmla="*/ 1195295 w 1710765"/>
                    <a:gd name="connsiteY84" fmla="*/ 1120588 h 1871205"/>
                    <a:gd name="connsiteX85" fmla="*/ 1217706 w 1710765"/>
                    <a:gd name="connsiteY85" fmla="*/ 1187824 h 1871205"/>
                    <a:gd name="connsiteX86" fmla="*/ 1225177 w 1710765"/>
                    <a:gd name="connsiteY86" fmla="*/ 1217706 h 1871205"/>
                    <a:gd name="connsiteX87" fmla="*/ 1195295 w 1710765"/>
                    <a:gd name="connsiteY87" fmla="*/ 1277471 h 1871205"/>
                    <a:gd name="connsiteX88" fmla="*/ 1172883 w 1710765"/>
                    <a:gd name="connsiteY88" fmla="*/ 1284941 h 1871205"/>
                    <a:gd name="connsiteX89" fmla="*/ 1150471 w 1710765"/>
                    <a:gd name="connsiteY89" fmla="*/ 1307353 h 1871205"/>
                    <a:gd name="connsiteX90" fmla="*/ 1128059 w 1710765"/>
                    <a:gd name="connsiteY90" fmla="*/ 1337235 h 1871205"/>
                    <a:gd name="connsiteX91" fmla="*/ 1083236 w 1710765"/>
                    <a:gd name="connsiteY91" fmla="*/ 1367118 h 1871205"/>
                    <a:gd name="connsiteX92" fmla="*/ 1053353 w 1710765"/>
                    <a:gd name="connsiteY92" fmla="*/ 1389529 h 1871205"/>
                    <a:gd name="connsiteX93" fmla="*/ 1016000 w 1710765"/>
                    <a:gd name="connsiteY93" fmla="*/ 1411941 h 1871205"/>
                    <a:gd name="connsiteX94" fmla="*/ 829236 w 1710765"/>
                    <a:gd name="connsiteY94" fmla="*/ 1434353 h 187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</a:cxnLst>
                  <a:rect l="l" t="t" r="r" b="b"/>
                  <a:pathLst>
                    <a:path w="1710765" h="1871205">
                      <a:moveTo>
                        <a:pt x="829236" y="1434353"/>
                      </a:moveTo>
                      <a:lnTo>
                        <a:pt x="829236" y="1434353"/>
                      </a:lnTo>
                      <a:cubicBezTo>
                        <a:pt x="836706" y="1466726"/>
                        <a:pt x="843589" y="1499240"/>
                        <a:pt x="851647" y="1531471"/>
                      </a:cubicBezTo>
                      <a:cubicBezTo>
                        <a:pt x="856085" y="1549222"/>
                        <a:pt x="868581" y="1576171"/>
                        <a:pt x="874059" y="1591235"/>
                      </a:cubicBezTo>
                      <a:cubicBezTo>
                        <a:pt x="903371" y="1671844"/>
                        <a:pt x="871594" y="1601247"/>
                        <a:pt x="918883" y="1695824"/>
                      </a:cubicBezTo>
                      <a:cubicBezTo>
                        <a:pt x="937803" y="1733664"/>
                        <a:pt x="931431" y="1739450"/>
                        <a:pt x="963706" y="1755588"/>
                      </a:cubicBezTo>
                      <a:cubicBezTo>
                        <a:pt x="970749" y="1759110"/>
                        <a:pt x="978647" y="1760569"/>
                        <a:pt x="986118" y="1763059"/>
                      </a:cubicBezTo>
                      <a:cubicBezTo>
                        <a:pt x="996079" y="1773020"/>
                        <a:pt x="1004460" y="1784863"/>
                        <a:pt x="1016000" y="1792941"/>
                      </a:cubicBezTo>
                      <a:cubicBezTo>
                        <a:pt x="1054013" y="1819550"/>
                        <a:pt x="1075568" y="1817431"/>
                        <a:pt x="1120589" y="1830294"/>
                      </a:cubicBezTo>
                      <a:cubicBezTo>
                        <a:pt x="1194565" y="1851430"/>
                        <a:pt x="1154865" y="1843233"/>
                        <a:pt x="1240118" y="1852706"/>
                      </a:cubicBezTo>
                      <a:cubicBezTo>
                        <a:pt x="1292237" y="1865735"/>
                        <a:pt x="1333065" y="1882763"/>
                        <a:pt x="1389530" y="1860177"/>
                      </a:cubicBezTo>
                      <a:cubicBezTo>
                        <a:pt x="1426087" y="1845554"/>
                        <a:pt x="1458806" y="1820782"/>
                        <a:pt x="1486647" y="1792941"/>
                      </a:cubicBezTo>
                      <a:cubicBezTo>
                        <a:pt x="1529568" y="1750020"/>
                        <a:pt x="1507295" y="1761156"/>
                        <a:pt x="1546412" y="1748118"/>
                      </a:cubicBezTo>
                      <a:cubicBezTo>
                        <a:pt x="1553883" y="1738157"/>
                        <a:pt x="1561587" y="1728367"/>
                        <a:pt x="1568824" y="1718235"/>
                      </a:cubicBezTo>
                      <a:cubicBezTo>
                        <a:pt x="1574043" y="1710929"/>
                        <a:pt x="1578156" y="1702835"/>
                        <a:pt x="1583765" y="1695824"/>
                      </a:cubicBezTo>
                      <a:cubicBezTo>
                        <a:pt x="1588165" y="1690324"/>
                        <a:pt x="1594306" y="1686382"/>
                        <a:pt x="1598706" y="1680882"/>
                      </a:cubicBezTo>
                      <a:cubicBezTo>
                        <a:pt x="1604315" y="1673871"/>
                        <a:pt x="1607298" y="1664820"/>
                        <a:pt x="1613647" y="1658471"/>
                      </a:cubicBezTo>
                      <a:cubicBezTo>
                        <a:pt x="1619996" y="1652122"/>
                        <a:pt x="1628588" y="1648510"/>
                        <a:pt x="1636059" y="1643529"/>
                      </a:cubicBezTo>
                      <a:cubicBezTo>
                        <a:pt x="1662287" y="1604188"/>
                        <a:pt x="1646048" y="1633479"/>
                        <a:pt x="1665942" y="1568824"/>
                      </a:cubicBezTo>
                      <a:cubicBezTo>
                        <a:pt x="1670574" y="1553771"/>
                        <a:pt x="1676251" y="1539053"/>
                        <a:pt x="1680883" y="1524000"/>
                      </a:cubicBezTo>
                      <a:cubicBezTo>
                        <a:pt x="1694605" y="1479402"/>
                        <a:pt x="1699198" y="1458211"/>
                        <a:pt x="1710765" y="1411941"/>
                      </a:cubicBezTo>
                      <a:cubicBezTo>
                        <a:pt x="1708275" y="1364627"/>
                        <a:pt x="1707399" y="1317201"/>
                        <a:pt x="1703295" y="1270000"/>
                      </a:cubicBezTo>
                      <a:cubicBezTo>
                        <a:pt x="1700976" y="1243329"/>
                        <a:pt x="1691898" y="1234100"/>
                        <a:pt x="1680883" y="1210235"/>
                      </a:cubicBezTo>
                      <a:cubicBezTo>
                        <a:pt x="1670605" y="1187967"/>
                        <a:pt x="1660961" y="1165412"/>
                        <a:pt x="1651000" y="1143000"/>
                      </a:cubicBezTo>
                      <a:cubicBezTo>
                        <a:pt x="1649143" y="1130003"/>
                        <a:pt x="1646090" y="1086350"/>
                        <a:pt x="1636059" y="1068294"/>
                      </a:cubicBezTo>
                      <a:cubicBezTo>
                        <a:pt x="1627338" y="1052597"/>
                        <a:pt x="1616138" y="1038412"/>
                        <a:pt x="1606177" y="1023471"/>
                      </a:cubicBezTo>
                      <a:cubicBezTo>
                        <a:pt x="1601197" y="1016000"/>
                        <a:pt x="1597585" y="1007408"/>
                        <a:pt x="1591236" y="1001059"/>
                      </a:cubicBezTo>
                      <a:lnTo>
                        <a:pt x="1494118" y="903941"/>
                      </a:lnTo>
                      <a:cubicBezTo>
                        <a:pt x="1486647" y="896470"/>
                        <a:pt x="1478774" y="889382"/>
                        <a:pt x="1471706" y="881529"/>
                      </a:cubicBezTo>
                      <a:cubicBezTo>
                        <a:pt x="1449294" y="856627"/>
                        <a:pt x="1428160" y="830513"/>
                        <a:pt x="1404471" y="806824"/>
                      </a:cubicBezTo>
                      <a:cubicBezTo>
                        <a:pt x="1395667" y="798020"/>
                        <a:pt x="1384550" y="791883"/>
                        <a:pt x="1374589" y="784412"/>
                      </a:cubicBezTo>
                      <a:cubicBezTo>
                        <a:pt x="1349592" y="734420"/>
                        <a:pt x="1372530" y="769859"/>
                        <a:pt x="1322295" y="724647"/>
                      </a:cubicBezTo>
                      <a:cubicBezTo>
                        <a:pt x="1309207" y="712868"/>
                        <a:pt x="1298692" y="698294"/>
                        <a:pt x="1284942" y="687294"/>
                      </a:cubicBezTo>
                      <a:cubicBezTo>
                        <a:pt x="1261206" y="668305"/>
                        <a:pt x="1231730" y="656494"/>
                        <a:pt x="1210236" y="635000"/>
                      </a:cubicBezTo>
                      <a:cubicBezTo>
                        <a:pt x="1190314" y="615078"/>
                        <a:pt x="1166099" y="598677"/>
                        <a:pt x="1150471" y="575235"/>
                      </a:cubicBezTo>
                      <a:cubicBezTo>
                        <a:pt x="1145491" y="567765"/>
                        <a:pt x="1142347" y="558667"/>
                        <a:pt x="1135530" y="552824"/>
                      </a:cubicBezTo>
                      <a:cubicBezTo>
                        <a:pt x="1124505" y="543374"/>
                        <a:pt x="1110628" y="537883"/>
                        <a:pt x="1098177" y="530412"/>
                      </a:cubicBezTo>
                      <a:cubicBezTo>
                        <a:pt x="1083486" y="508375"/>
                        <a:pt x="1082395" y="503564"/>
                        <a:pt x="1060824" y="485588"/>
                      </a:cubicBezTo>
                      <a:cubicBezTo>
                        <a:pt x="1039012" y="467412"/>
                        <a:pt x="1009339" y="456918"/>
                        <a:pt x="993589" y="433294"/>
                      </a:cubicBezTo>
                      <a:cubicBezTo>
                        <a:pt x="974279" y="404330"/>
                        <a:pt x="987165" y="413721"/>
                        <a:pt x="956236" y="403412"/>
                      </a:cubicBezTo>
                      <a:cubicBezTo>
                        <a:pt x="946275" y="395941"/>
                        <a:pt x="937164" y="387178"/>
                        <a:pt x="926353" y="381000"/>
                      </a:cubicBezTo>
                      <a:cubicBezTo>
                        <a:pt x="919516" y="377093"/>
                        <a:pt x="910037" y="378515"/>
                        <a:pt x="903942" y="373529"/>
                      </a:cubicBezTo>
                      <a:cubicBezTo>
                        <a:pt x="882137" y="355689"/>
                        <a:pt x="867876" y="329000"/>
                        <a:pt x="844177" y="313765"/>
                      </a:cubicBezTo>
                      <a:lnTo>
                        <a:pt x="739589" y="246529"/>
                      </a:lnTo>
                      <a:cubicBezTo>
                        <a:pt x="716984" y="231902"/>
                        <a:pt x="694756" y="216641"/>
                        <a:pt x="672353" y="201706"/>
                      </a:cubicBezTo>
                      <a:cubicBezTo>
                        <a:pt x="590724" y="147287"/>
                        <a:pt x="743696" y="251383"/>
                        <a:pt x="612589" y="149412"/>
                      </a:cubicBezTo>
                      <a:cubicBezTo>
                        <a:pt x="603798" y="142575"/>
                        <a:pt x="592667" y="139451"/>
                        <a:pt x="582706" y="134471"/>
                      </a:cubicBezTo>
                      <a:cubicBezTo>
                        <a:pt x="562799" y="114562"/>
                        <a:pt x="558985" y="109648"/>
                        <a:pt x="530412" y="89647"/>
                      </a:cubicBezTo>
                      <a:cubicBezTo>
                        <a:pt x="518517" y="81320"/>
                        <a:pt x="504675" y="75947"/>
                        <a:pt x="493059" y="67235"/>
                      </a:cubicBezTo>
                      <a:cubicBezTo>
                        <a:pt x="484607" y="60896"/>
                        <a:pt x="478763" y="51588"/>
                        <a:pt x="470647" y="44824"/>
                      </a:cubicBezTo>
                      <a:cubicBezTo>
                        <a:pt x="463750" y="39076"/>
                        <a:pt x="455133" y="35630"/>
                        <a:pt x="448236" y="29882"/>
                      </a:cubicBezTo>
                      <a:cubicBezTo>
                        <a:pt x="440120" y="23118"/>
                        <a:pt x="435922" y="10578"/>
                        <a:pt x="425824" y="7471"/>
                      </a:cubicBezTo>
                      <a:cubicBezTo>
                        <a:pt x="401904" y="111"/>
                        <a:pt x="376020" y="2490"/>
                        <a:pt x="351118" y="0"/>
                      </a:cubicBezTo>
                      <a:cubicBezTo>
                        <a:pt x="328064" y="1441"/>
                        <a:pt x="242869" y="-495"/>
                        <a:pt x="201706" y="14941"/>
                      </a:cubicBezTo>
                      <a:cubicBezTo>
                        <a:pt x="77658" y="61457"/>
                        <a:pt x="250536" y="1484"/>
                        <a:pt x="149412" y="44824"/>
                      </a:cubicBezTo>
                      <a:cubicBezTo>
                        <a:pt x="139975" y="48868"/>
                        <a:pt x="129491" y="49804"/>
                        <a:pt x="119530" y="52294"/>
                      </a:cubicBezTo>
                      <a:cubicBezTo>
                        <a:pt x="101869" y="69955"/>
                        <a:pt x="89596" y="84341"/>
                        <a:pt x="67236" y="97118"/>
                      </a:cubicBezTo>
                      <a:cubicBezTo>
                        <a:pt x="60399" y="101025"/>
                        <a:pt x="52295" y="102098"/>
                        <a:pt x="44824" y="104588"/>
                      </a:cubicBezTo>
                      <a:cubicBezTo>
                        <a:pt x="10927" y="172384"/>
                        <a:pt x="27297" y="145821"/>
                        <a:pt x="0" y="186765"/>
                      </a:cubicBezTo>
                      <a:cubicBezTo>
                        <a:pt x="2490" y="226608"/>
                        <a:pt x="-358" y="267149"/>
                        <a:pt x="7471" y="306294"/>
                      </a:cubicBezTo>
                      <a:cubicBezTo>
                        <a:pt x="9913" y="318503"/>
                        <a:pt x="20734" y="327732"/>
                        <a:pt x="29883" y="336177"/>
                      </a:cubicBezTo>
                      <a:cubicBezTo>
                        <a:pt x="89021" y="390766"/>
                        <a:pt x="84539" y="385916"/>
                        <a:pt x="134471" y="410882"/>
                      </a:cubicBezTo>
                      <a:cubicBezTo>
                        <a:pt x="139451" y="415863"/>
                        <a:pt x="143777" y="421598"/>
                        <a:pt x="149412" y="425824"/>
                      </a:cubicBezTo>
                      <a:cubicBezTo>
                        <a:pt x="163778" y="436598"/>
                        <a:pt x="176815" y="451350"/>
                        <a:pt x="194236" y="455706"/>
                      </a:cubicBezTo>
                      <a:cubicBezTo>
                        <a:pt x="236436" y="466257"/>
                        <a:pt x="214050" y="461164"/>
                        <a:pt x="261471" y="470647"/>
                      </a:cubicBezTo>
                      <a:cubicBezTo>
                        <a:pt x="350842" y="506395"/>
                        <a:pt x="238713" y="464958"/>
                        <a:pt x="351118" y="493059"/>
                      </a:cubicBezTo>
                      <a:cubicBezTo>
                        <a:pt x="428382" y="512375"/>
                        <a:pt x="346050" y="505491"/>
                        <a:pt x="433295" y="522941"/>
                      </a:cubicBezTo>
                      <a:cubicBezTo>
                        <a:pt x="480715" y="532426"/>
                        <a:pt x="458329" y="527333"/>
                        <a:pt x="500530" y="537882"/>
                      </a:cubicBezTo>
                      <a:cubicBezTo>
                        <a:pt x="534546" y="571901"/>
                        <a:pt x="501279" y="540871"/>
                        <a:pt x="575236" y="590177"/>
                      </a:cubicBezTo>
                      <a:cubicBezTo>
                        <a:pt x="604199" y="609486"/>
                        <a:pt x="589129" y="602279"/>
                        <a:pt x="620059" y="612588"/>
                      </a:cubicBezTo>
                      <a:cubicBezTo>
                        <a:pt x="666092" y="643276"/>
                        <a:pt x="615204" y="613460"/>
                        <a:pt x="679824" y="635000"/>
                      </a:cubicBezTo>
                      <a:cubicBezTo>
                        <a:pt x="690389" y="638522"/>
                        <a:pt x="699141" y="646419"/>
                        <a:pt x="709706" y="649941"/>
                      </a:cubicBezTo>
                      <a:cubicBezTo>
                        <a:pt x="729187" y="656435"/>
                        <a:pt x="769471" y="664882"/>
                        <a:pt x="769471" y="664882"/>
                      </a:cubicBezTo>
                      <a:cubicBezTo>
                        <a:pt x="803727" y="699140"/>
                        <a:pt x="760023" y="658584"/>
                        <a:pt x="814295" y="694765"/>
                      </a:cubicBezTo>
                      <a:cubicBezTo>
                        <a:pt x="827562" y="703609"/>
                        <a:pt x="838126" y="716196"/>
                        <a:pt x="851647" y="724647"/>
                      </a:cubicBezTo>
                      <a:cubicBezTo>
                        <a:pt x="858325" y="728821"/>
                        <a:pt x="866909" y="728818"/>
                        <a:pt x="874059" y="732118"/>
                      </a:cubicBezTo>
                      <a:cubicBezTo>
                        <a:pt x="899338" y="743785"/>
                        <a:pt x="926492" y="752766"/>
                        <a:pt x="948765" y="769471"/>
                      </a:cubicBezTo>
                      <a:cubicBezTo>
                        <a:pt x="963297" y="780370"/>
                        <a:pt x="981715" y="791982"/>
                        <a:pt x="993589" y="806824"/>
                      </a:cubicBezTo>
                      <a:cubicBezTo>
                        <a:pt x="1014559" y="833036"/>
                        <a:pt x="1000517" y="824502"/>
                        <a:pt x="1023471" y="844177"/>
                      </a:cubicBezTo>
                      <a:cubicBezTo>
                        <a:pt x="1035577" y="854554"/>
                        <a:pt x="1049026" y="863333"/>
                        <a:pt x="1060824" y="874059"/>
                      </a:cubicBezTo>
                      <a:cubicBezTo>
                        <a:pt x="1096433" y="906431"/>
                        <a:pt x="1103587" y="914503"/>
                        <a:pt x="1128059" y="948765"/>
                      </a:cubicBezTo>
                      <a:cubicBezTo>
                        <a:pt x="1133278" y="956071"/>
                        <a:pt x="1138545" y="963381"/>
                        <a:pt x="1143000" y="971177"/>
                      </a:cubicBezTo>
                      <a:cubicBezTo>
                        <a:pt x="1148525" y="980846"/>
                        <a:pt x="1152961" y="991098"/>
                        <a:pt x="1157942" y="1001059"/>
                      </a:cubicBezTo>
                      <a:cubicBezTo>
                        <a:pt x="1179385" y="1086838"/>
                        <a:pt x="1149401" y="981134"/>
                        <a:pt x="1180353" y="1053353"/>
                      </a:cubicBezTo>
                      <a:cubicBezTo>
                        <a:pt x="1185692" y="1065811"/>
                        <a:pt x="1192256" y="1109950"/>
                        <a:pt x="1195295" y="1120588"/>
                      </a:cubicBezTo>
                      <a:cubicBezTo>
                        <a:pt x="1201785" y="1143303"/>
                        <a:pt x="1211976" y="1164905"/>
                        <a:pt x="1217706" y="1187824"/>
                      </a:cubicBezTo>
                      <a:lnTo>
                        <a:pt x="1225177" y="1217706"/>
                      </a:lnTo>
                      <a:cubicBezTo>
                        <a:pt x="1218407" y="1244785"/>
                        <a:pt x="1219354" y="1257422"/>
                        <a:pt x="1195295" y="1277471"/>
                      </a:cubicBezTo>
                      <a:cubicBezTo>
                        <a:pt x="1189246" y="1282512"/>
                        <a:pt x="1180354" y="1282451"/>
                        <a:pt x="1172883" y="1284941"/>
                      </a:cubicBezTo>
                      <a:cubicBezTo>
                        <a:pt x="1165412" y="1292412"/>
                        <a:pt x="1157347" y="1299331"/>
                        <a:pt x="1150471" y="1307353"/>
                      </a:cubicBezTo>
                      <a:cubicBezTo>
                        <a:pt x="1142368" y="1316806"/>
                        <a:pt x="1137365" y="1328963"/>
                        <a:pt x="1128059" y="1337235"/>
                      </a:cubicBezTo>
                      <a:cubicBezTo>
                        <a:pt x="1114638" y="1349165"/>
                        <a:pt x="1097602" y="1356344"/>
                        <a:pt x="1083236" y="1367118"/>
                      </a:cubicBezTo>
                      <a:cubicBezTo>
                        <a:pt x="1073275" y="1374588"/>
                        <a:pt x="1062918" y="1381558"/>
                        <a:pt x="1053353" y="1389529"/>
                      </a:cubicBezTo>
                      <a:cubicBezTo>
                        <a:pt x="1037143" y="1403037"/>
                        <a:pt x="1040287" y="1410073"/>
                        <a:pt x="1016000" y="1411941"/>
                      </a:cubicBezTo>
                      <a:cubicBezTo>
                        <a:pt x="834226" y="1425923"/>
                        <a:pt x="860363" y="1430618"/>
                        <a:pt x="829236" y="1434353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cxnSp>
            <p:nvCxnSpPr>
              <p:cNvPr id="55" name="Connettore 1 54"/>
              <p:cNvCxnSpPr>
                <a:stCxn id="51" idx="0"/>
                <a:endCxn id="52" idx="69"/>
              </p:cNvCxnSpPr>
              <p:nvPr/>
            </p:nvCxnSpPr>
            <p:spPr>
              <a:xfrm flipV="1">
                <a:off x="2970704" y="1734556"/>
                <a:ext cx="181591" cy="20063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1 55"/>
              <p:cNvCxnSpPr/>
              <p:nvPr/>
            </p:nvCxnSpPr>
            <p:spPr>
              <a:xfrm flipV="1">
                <a:off x="3142784" y="1845661"/>
                <a:ext cx="135253" cy="15988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1 56"/>
              <p:cNvCxnSpPr>
                <a:endCxn id="52" idx="75"/>
              </p:cNvCxnSpPr>
              <p:nvPr/>
            </p:nvCxnSpPr>
            <p:spPr>
              <a:xfrm flipV="1">
                <a:off x="3275504" y="1927146"/>
                <a:ext cx="81028" cy="16044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ttore 1 63"/>
              <p:cNvCxnSpPr>
                <a:stCxn id="50" idx="50"/>
                <a:endCxn id="51" idx="17"/>
              </p:cNvCxnSpPr>
              <p:nvPr/>
            </p:nvCxnSpPr>
            <p:spPr>
              <a:xfrm flipV="1">
                <a:off x="2551037" y="2285146"/>
                <a:ext cx="125397" cy="11267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ttore 1 66"/>
              <p:cNvCxnSpPr/>
              <p:nvPr/>
            </p:nvCxnSpPr>
            <p:spPr>
              <a:xfrm flipV="1">
                <a:off x="2626107" y="2375403"/>
                <a:ext cx="132720" cy="9699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ttore 1 68"/>
              <p:cNvCxnSpPr>
                <a:endCxn id="51" idx="15"/>
              </p:cNvCxnSpPr>
              <p:nvPr/>
            </p:nvCxnSpPr>
            <p:spPr>
              <a:xfrm flipV="1">
                <a:off x="2453080" y="2206167"/>
                <a:ext cx="164896" cy="12747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CasellaDiTesto 58"/>
            <p:cNvSpPr txBox="1"/>
            <p:nvPr/>
          </p:nvSpPr>
          <p:spPr>
            <a:xfrm>
              <a:off x="5976179" y="2392218"/>
              <a:ext cx="8593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 err="1" smtClean="0"/>
                <a:t>Prot</a:t>
              </a:r>
              <a:r>
                <a:rPr lang="it-IT" sz="1200" b="1" dirty="0" smtClean="0"/>
                <a:t> A</a:t>
              </a:r>
            </a:p>
            <a:p>
              <a:endParaRPr lang="it-IT" dirty="0"/>
            </a:p>
          </p:txBody>
        </p:sp>
        <p:sp>
          <p:nvSpPr>
            <p:cNvPr id="60" name="CasellaDiTesto 59"/>
            <p:cNvSpPr txBox="1"/>
            <p:nvPr/>
          </p:nvSpPr>
          <p:spPr>
            <a:xfrm>
              <a:off x="7202005" y="2468594"/>
              <a:ext cx="8593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 err="1" smtClean="0"/>
                <a:t>Prot</a:t>
              </a:r>
              <a:r>
                <a:rPr lang="it-IT" sz="1200" b="1" dirty="0" smtClean="0"/>
                <a:t> B</a:t>
              </a:r>
            </a:p>
            <a:p>
              <a:endParaRPr lang="it-IT" dirty="0"/>
            </a:p>
          </p:txBody>
        </p:sp>
        <p:sp>
          <p:nvSpPr>
            <p:cNvPr id="61" name="CasellaDiTesto 60"/>
            <p:cNvSpPr txBox="1"/>
            <p:nvPr/>
          </p:nvSpPr>
          <p:spPr>
            <a:xfrm>
              <a:off x="7631686" y="3097302"/>
              <a:ext cx="8593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 err="1" smtClean="0"/>
                <a:t>Prot</a:t>
              </a:r>
              <a:r>
                <a:rPr lang="it-IT" sz="1200" b="1" dirty="0" smtClean="0"/>
                <a:t> C</a:t>
              </a:r>
            </a:p>
            <a:p>
              <a:endParaRPr lang="it-IT" dirty="0"/>
            </a:p>
          </p:txBody>
        </p:sp>
      </p:grpSp>
      <p:sp>
        <p:nvSpPr>
          <p:cNvPr id="2" name="CasellaDiTesto 1"/>
          <p:cNvSpPr txBox="1"/>
          <p:nvPr/>
        </p:nvSpPr>
        <p:spPr>
          <a:xfrm>
            <a:off x="63868" y="1093374"/>
            <a:ext cx="54906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/>
              <a:t>The way to </a:t>
            </a:r>
            <a:r>
              <a:rPr lang="it-IT" sz="2400" b="1" dirty="0" err="1" smtClean="0"/>
              <a:t>represent</a:t>
            </a:r>
            <a:r>
              <a:rPr lang="it-IT" sz="2400" b="1" dirty="0" smtClean="0"/>
              <a:t> </a:t>
            </a:r>
            <a:r>
              <a:rPr lang="it-IT" sz="2400" b="1" dirty="0" err="1" smtClean="0"/>
              <a:t>binding</a:t>
            </a:r>
            <a:r>
              <a:rPr lang="it-IT" sz="2400" b="1" dirty="0" smtClean="0"/>
              <a:t> domain </a:t>
            </a:r>
          </a:p>
          <a:p>
            <a:r>
              <a:rPr lang="it-IT" sz="2400" b="1" dirty="0" smtClean="0"/>
              <a:t>of </a:t>
            </a:r>
            <a:r>
              <a:rPr lang="it-IT" sz="2400" b="1" dirty="0" err="1" smtClean="0"/>
              <a:t>interacting</a:t>
            </a:r>
            <a:r>
              <a:rPr lang="it-IT" sz="2400" b="1" dirty="0" smtClean="0"/>
              <a:t> </a:t>
            </a:r>
            <a:r>
              <a:rPr lang="it-IT" sz="2400" b="1" dirty="0" err="1" smtClean="0"/>
              <a:t>proteins</a:t>
            </a:r>
            <a:r>
              <a:rPr lang="it-IT" sz="2400" b="1" dirty="0" smtClean="0"/>
              <a:t>  in </a:t>
            </a:r>
            <a:r>
              <a:rPr lang="it-IT" sz="2400" b="1" dirty="0" err="1" smtClean="0"/>
              <a:t>IMEx</a:t>
            </a:r>
            <a:r>
              <a:rPr lang="it-IT" sz="2400" b="1" dirty="0" smtClean="0"/>
              <a:t> </a:t>
            </a:r>
            <a:r>
              <a:rPr lang="it-IT" sz="2400" b="1" dirty="0" err="1" smtClean="0"/>
              <a:t>databases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1103494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2435827" y="410442"/>
            <a:ext cx="42833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953735"/>
                </a:solidFill>
              </a:rPr>
              <a:t>Complex representation</a:t>
            </a:r>
            <a:endParaRPr lang="it-IT" sz="3200" b="1" dirty="0">
              <a:solidFill>
                <a:srgbClr val="953735"/>
              </a:solidFill>
            </a:endParaRPr>
          </a:p>
        </p:txBody>
      </p:sp>
      <p:pic>
        <p:nvPicPr>
          <p:cNvPr id="12" name="Picture 5" descr="matrix-spo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861681"/>
            <a:ext cx="8424862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tangolo 3"/>
          <p:cNvSpPr/>
          <p:nvPr/>
        </p:nvSpPr>
        <p:spPr>
          <a:xfrm>
            <a:off x="0" y="1426036"/>
            <a:ext cx="9114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GB" sz="2000" b="1" dirty="0" smtClean="0">
                <a:latin typeface="+mj-lt"/>
              </a:rPr>
              <a:t>Several </a:t>
            </a:r>
            <a:r>
              <a:rPr lang="en-GB" sz="2000" b="1" dirty="0">
                <a:latin typeface="+mj-lt"/>
              </a:rPr>
              <a:t>experimental </a:t>
            </a:r>
            <a:r>
              <a:rPr lang="en-GB" sz="2000" b="1" dirty="0" smtClean="0">
                <a:latin typeface="+mj-lt"/>
              </a:rPr>
              <a:t>techniques produce complex data: </a:t>
            </a:r>
            <a:r>
              <a:rPr lang="en-US" sz="2000" b="1" dirty="0" err="1" smtClean="0">
                <a:latin typeface="+mj-lt"/>
              </a:rPr>
              <a:t>Eg</a:t>
            </a:r>
            <a:r>
              <a:rPr lang="en-US" sz="2000" b="1" dirty="0">
                <a:latin typeface="+mj-lt"/>
              </a:rPr>
              <a:t>. </a:t>
            </a:r>
            <a:r>
              <a:rPr lang="en-US" sz="2000" b="1" dirty="0">
                <a:solidFill>
                  <a:srgbClr val="000000"/>
                </a:solidFill>
              </a:rPr>
              <a:t>co-</a:t>
            </a:r>
            <a:r>
              <a:rPr lang="en-US" sz="2000" b="1" dirty="0" smtClean="0">
                <a:solidFill>
                  <a:srgbClr val="000000"/>
                </a:solidFill>
              </a:rPr>
              <a:t>IP </a:t>
            </a:r>
            <a:r>
              <a:rPr lang="en-US" sz="2000" b="1" dirty="0">
                <a:solidFill>
                  <a:srgbClr val="000000"/>
                </a:solidFill>
              </a:rPr>
              <a:t>coupled </a:t>
            </a:r>
            <a:r>
              <a:rPr lang="en-US" sz="2000" b="1" dirty="0" smtClean="0">
                <a:solidFill>
                  <a:srgbClr val="000000"/>
                </a:solidFill>
              </a:rPr>
              <a:t>with MS </a:t>
            </a:r>
          </a:p>
          <a:p>
            <a:pPr>
              <a:buFontTx/>
              <a:buChar char="•"/>
            </a:pPr>
            <a:endParaRPr lang="en-US" sz="2000" b="1" dirty="0">
              <a:latin typeface="+mj-lt"/>
            </a:endParaRPr>
          </a:p>
          <a:p>
            <a:pPr>
              <a:buFontTx/>
              <a:buChar char="•"/>
            </a:pPr>
            <a:r>
              <a:rPr lang="en-GB" sz="2000" b="1" dirty="0">
                <a:latin typeface="+mj-lt"/>
              </a:rPr>
              <a:t>T</a:t>
            </a:r>
            <a:r>
              <a:rPr lang="en-GB" sz="2000" b="1" dirty="0" smtClean="0">
                <a:latin typeface="+mj-lt"/>
              </a:rPr>
              <a:t>here are two </a:t>
            </a:r>
            <a:r>
              <a:rPr lang="en-GB" sz="2000" b="1" dirty="0">
                <a:latin typeface="+mj-lt"/>
              </a:rPr>
              <a:t>algorithms </a:t>
            </a:r>
            <a:r>
              <a:rPr lang="en-GB" sz="2000" b="1" dirty="0" smtClean="0">
                <a:latin typeface="+mj-lt"/>
              </a:rPr>
              <a:t>available</a:t>
            </a:r>
            <a:r>
              <a:rPr lang="en-GB" sz="2000" b="1" dirty="0" smtClean="0"/>
              <a:t> </a:t>
            </a:r>
            <a:r>
              <a:rPr lang="en-GB" sz="2000" b="1" dirty="0"/>
              <a:t>to convert complexes into binary </a:t>
            </a:r>
            <a:r>
              <a:rPr lang="en-GB" sz="2000" b="1" dirty="0" smtClean="0"/>
              <a:t>interactions</a:t>
            </a:r>
            <a:endParaRPr lang="en-GB" sz="2000" b="1" dirty="0">
              <a:latin typeface="+mj-lt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441401" y="6072250"/>
            <a:ext cx="1757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http://</a:t>
            </a:r>
            <a:r>
              <a:rPr lang="it-IT" sz="1400" dirty="0" err="1" smtClean="0"/>
              <a:t>www.ebi.ac.uk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961840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646894" y="256760"/>
            <a:ext cx="59765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 smtClean="0">
                <a:solidFill>
                  <a:srgbClr val="953735"/>
                </a:solidFill>
              </a:rPr>
              <a:t>Protein-Protein</a:t>
            </a:r>
            <a:r>
              <a:rPr lang="it-IT" sz="3200" b="1" dirty="0" smtClean="0">
                <a:solidFill>
                  <a:srgbClr val="953735"/>
                </a:solidFill>
              </a:rPr>
              <a:t> </a:t>
            </a:r>
            <a:r>
              <a:rPr lang="it-IT" sz="3200" b="1" dirty="0" err="1" smtClean="0">
                <a:solidFill>
                  <a:srgbClr val="953735"/>
                </a:solidFill>
              </a:rPr>
              <a:t>Interactions</a:t>
            </a:r>
            <a:r>
              <a:rPr lang="it-IT" sz="3200" b="1" dirty="0" smtClean="0">
                <a:solidFill>
                  <a:srgbClr val="953735"/>
                </a:solidFill>
              </a:rPr>
              <a:t> (</a:t>
            </a:r>
            <a:r>
              <a:rPr lang="it-IT" sz="3200" b="1" dirty="0" err="1" smtClean="0">
                <a:solidFill>
                  <a:srgbClr val="953735"/>
                </a:solidFill>
              </a:rPr>
              <a:t>PPIs</a:t>
            </a:r>
            <a:r>
              <a:rPr lang="it-IT" sz="3200" b="1" dirty="0" smtClean="0">
                <a:solidFill>
                  <a:srgbClr val="953735"/>
                </a:solidFill>
              </a:rPr>
              <a:t>)</a:t>
            </a:r>
            <a:endParaRPr lang="it-IT" sz="3200" b="1" dirty="0">
              <a:solidFill>
                <a:srgbClr val="953735"/>
              </a:solidFill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576427" y="1311767"/>
            <a:ext cx="8175811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800" dirty="0" smtClean="0"/>
              <a:t>PPIs </a:t>
            </a:r>
            <a:r>
              <a:rPr lang="en-US" sz="2800" dirty="0"/>
              <a:t>are physical contacts </a:t>
            </a:r>
            <a:r>
              <a:rPr lang="en-US" sz="2800" dirty="0" smtClean="0"/>
              <a:t>due to biochemical </a:t>
            </a:r>
            <a:r>
              <a:rPr lang="en-US" sz="2800" dirty="0"/>
              <a:t>events and/or electrostatic forces between two or more proteins. 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800" dirty="0"/>
              <a:t>PPIs can occur only in a specific biological context and between specific molecular </a:t>
            </a:r>
            <a:r>
              <a:rPr lang="en-US" sz="2800" dirty="0" smtClean="0"/>
              <a:t>regions </a:t>
            </a:r>
            <a:endParaRPr lang="en-US" sz="2800" dirty="0"/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800" dirty="0" smtClean="0"/>
              <a:t>Proteins </a:t>
            </a:r>
            <a:r>
              <a:rPr lang="en-US" sz="2800" dirty="0"/>
              <a:t>rarely act </a:t>
            </a:r>
            <a:r>
              <a:rPr lang="en-US" sz="2800" dirty="0" smtClean="0"/>
              <a:t>alone </a:t>
            </a:r>
            <a:endParaRPr lang="en-US" sz="2800" dirty="0"/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800" dirty="0" smtClean="0"/>
              <a:t>Most molecular </a:t>
            </a:r>
            <a:r>
              <a:rPr lang="en-US" sz="2800" dirty="0"/>
              <a:t>processes within a cell are carried out by </a:t>
            </a:r>
            <a:r>
              <a:rPr lang="en-US" sz="2800" dirty="0" smtClean="0"/>
              <a:t>molecular machines made up of </a:t>
            </a:r>
            <a:r>
              <a:rPr lang="en-US" sz="2800" dirty="0"/>
              <a:t>a large number of </a:t>
            </a:r>
            <a:r>
              <a:rPr lang="en-US" sz="2800" dirty="0" smtClean="0"/>
              <a:t>interacting proteins (complexes)</a:t>
            </a:r>
            <a:endParaRPr lang="it-IT" sz="2800" dirty="0" smtClean="0"/>
          </a:p>
        </p:txBody>
      </p:sp>
      <p:sp>
        <p:nvSpPr>
          <p:cNvPr id="3" name="Rettangolo 2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4488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2428274" y="181039"/>
            <a:ext cx="4610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The IntAct database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401164" y="669606"/>
            <a:ext cx="480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IntAct Home Page (</a:t>
            </a:r>
            <a:r>
              <a:rPr lang="pl-PL" dirty="0"/>
              <a:t>http://</a:t>
            </a:r>
            <a:r>
              <a:rPr lang="pl-PL" dirty="0" err="1"/>
              <a:t>www.ebi.ac.uk</a:t>
            </a:r>
            <a:r>
              <a:rPr lang="pl-PL" dirty="0"/>
              <a:t>/</a:t>
            </a:r>
            <a:r>
              <a:rPr lang="pl-PL" dirty="0" err="1"/>
              <a:t>intact</a:t>
            </a:r>
            <a:r>
              <a:rPr lang="pl-PL" dirty="0" smtClean="0"/>
              <a:t>/)</a:t>
            </a:r>
            <a:endParaRPr lang="it-IT" dirty="0"/>
          </a:p>
        </p:txBody>
      </p:sp>
      <p:pic>
        <p:nvPicPr>
          <p:cNvPr id="2" name="Immagine 1" descr="Schermata 2015-12-12 alle 17.52.0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" b="2390"/>
          <a:stretch/>
        </p:blipFill>
        <p:spPr>
          <a:xfrm>
            <a:off x="124249" y="1248346"/>
            <a:ext cx="8853769" cy="520499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Ovale 8"/>
          <p:cNvSpPr/>
          <p:nvPr/>
        </p:nvSpPr>
        <p:spPr>
          <a:xfrm>
            <a:off x="770050" y="3231961"/>
            <a:ext cx="802103" cy="278510"/>
          </a:xfrm>
          <a:prstGeom prst="ellipse">
            <a:avLst/>
          </a:prstGeom>
          <a:solidFill>
            <a:srgbClr val="C0504D">
              <a:alpha val="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770050" y="3184411"/>
            <a:ext cx="86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Creb1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875867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164353" y="91983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b="1" dirty="0"/>
          </a:p>
        </p:txBody>
      </p:sp>
      <p:sp>
        <p:nvSpPr>
          <p:cNvPr id="12" name="Rettangolo 11"/>
          <p:cNvSpPr/>
          <p:nvPr/>
        </p:nvSpPr>
        <p:spPr>
          <a:xfrm>
            <a:off x="1221099" y="312719"/>
            <a:ext cx="680559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3200" b="1" dirty="0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The </a:t>
            </a:r>
            <a:r>
              <a:rPr lang="it-IT" sz="3200" b="1" dirty="0" err="1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IntAct</a:t>
            </a:r>
            <a:r>
              <a:rPr lang="it-IT" sz="3200" b="1" dirty="0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database: the </a:t>
            </a:r>
            <a:r>
              <a:rPr lang="it-IT" sz="3200" b="1" dirty="0" err="1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result</a:t>
            </a:r>
            <a:r>
              <a:rPr lang="it-IT" sz="3200" b="1" dirty="0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page</a:t>
            </a:r>
            <a:endParaRPr lang="it-IT" sz="3200" b="1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4" name="Immagine 3" descr="Schermata 2015-12-12 alle 17.59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93" y="1152181"/>
            <a:ext cx="5659324" cy="5357371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e 6"/>
          <p:cNvSpPr/>
          <p:nvPr/>
        </p:nvSpPr>
        <p:spPr>
          <a:xfrm>
            <a:off x="3360094" y="3795424"/>
            <a:ext cx="612589" cy="187903"/>
          </a:xfrm>
          <a:prstGeom prst="ellipse">
            <a:avLst/>
          </a:prstGeom>
          <a:solidFill>
            <a:srgbClr val="C0504D">
              <a:alpha val="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5978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1074560" y="231319"/>
            <a:ext cx="710531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The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IntAct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</a:t>
            </a:r>
            <a:r>
              <a:rPr lang="it-IT" sz="3200" b="1" dirty="0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database: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i</a:t>
            </a:r>
            <a:r>
              <a:rPr lang="it-IT" sz="3200" b="1" dirty="0" err="1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nteraction</a:t>
            </a:r>
            <a:r>
              <a:rPr lang="it-IT" sz="3200" b="1" dirty="0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</a:t>
            </a:r>
            <a:r>
              <a:rPr lang="it-IT" sz="3200" b="1" dirty="0" err="1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details</a:t>
            </a:r>
            <a:endParaRPr lang="it-IT" sz="3200" b="1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2" name="Immagine 1" descr="Schermata 2015-12-12 alle 18.09.5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/>
          <a:stretch/>
        </p:blipFill>
        <p:spPr>
          <a:xfrm>
            <a:off x="505517" y="1063949"/>
            <a:ext cx="8182286" cy="53120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5394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/>
          <p:cNvSpPr/>
          <p:nvPr/>
        </p:nvSpPr>
        <p:spPr>
          <a:xfrm>
            <a:off x="7605059" y="3780118"/>
            <a:ext cx="478117" cy="254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000000"/>
                </a:solidFill>
              </a:ln>
              <a:solidFill>
                <a:srgbClr val="953735"/>
              </a:solidFill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895477" y="212126"/>
            <a:ext cx="763594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The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IntAct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</a:t>
            </a:r>
            <a:r>
              <a:rPr lang="it-IT" sz="3200" b="1" dirty="0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database: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i</a:t>
            </a:r>
            <a:r>
              <a:rPr lang="it-IT" sz="3200" b="1" dirty="0" err="1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nteraction</a:t>
            </a:r>
            <a:r>
              <a:rPr lang="it-IT" sz="3200" b="1" dirty="0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</a:t>
            </a:r>
            <a:r>
              <a:rPr lang="it-IT" sz="3200" b="1" dirty="0" err="1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details</a:t>
            </a:r>
            <a:endParaRPr lang="it-IT" sz="3200" b="1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2" name="Immagine 1" descr="Schermata 2015-12-12 alle 18.12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88" y="1002303"/>
            <a:ext cx="7911346" cy="5424067"/>
          </a:xfrm>
          <a:prstGeom prst="rect">
            <a:avLst/>
          </a:prstGeom>
        </p:spPr>
      </p:pic>
      <p:sp>
        <p:nvSpPr>
          <p:cNvPr id="14" name="Ovale 13"/>
          <p:cNvSpPr/>
          <p:nvPr/>
        </p:nvSpPr>
        <p:spPr>
          <a:xfrm>
            <a:off x="7834025" y="3767788"/>
            <a:ext cx="261481" cy="165159"/>
          </a:xfrm>
          <a:prstGeom prst="ellipse">
            <a:avLst/>
          </a:prstGeom>
          <a:solidFill>
            <a:srgbClr val="C0504D">
              <a:alpha val="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Schermata 2015-12-12 alle 18.14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31" y="2408435"/>
            <a:ext cx="5235491" cy="271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7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634973" y="309806"/>
            <a:ext cx="850902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3200" b="1" dirty="0" smtClean="0">
                <a:solidFill>
                  <a:srgbClr val="953735"/>
                </a:solidFill>
                <a:ea typeface="+mj-ea"/>
                <a:cs typeface="+mj-cs"/>
              </a:rPr>
              <a:t>The </a:t>
            </a:r>
            <a:r>
              <a:rPr lang="it-IT" sz="3200" b="1" dirty="0" err="1" smtClean="0">
                <a:solidFill>
                  <a:srgbClr val="953735"/>
                </a:solidFill>
                <a:ea typeface="+mj-ea"/>
                <a:cs typeface="+mj-cs"/>
              </a:rPr>
              <a:t>IntAct</a:t>
            </a:r>
            <a:r>
              <a:rPr lang="it-IT" sz="3200" b="1" dirty="0" smtClean="0">
                <a:solidFill>
                  <a:srgbClr val="953735"/>
                </a:solidFill>
                <a:ea typeface="+mj-ea"/>
                <a:cs typeface="+mj-cs"/>
              </a:rPr>
              <a:t> database: </a:t>
            </a:r>
            <a:r>
              <a:rPr lang="en-US" sz="3200" b="1" dirty="0">
                <a:solidFill>
                  <a:srgbClr val="953735"/>
                </a:solidFill>
              </a:rPr>
              <a:t>n</a:t>
            </a:r>
            <a:r>
              <a:rPr lang="en-US" sz="3200" b="1" dirty="0" smtClean="0">
                <a:solidFill>
                  <a:srgbClr val="953735"/>
                </a:solidFill>
              </a:rPr>
              <a:t>etwork </a:t>
            </a:r>
            <a:r>
              <a:rPr lang="en-US" sz="3200" b="1" dirty="0" err="1">
                <a:solidFill>
                  <a:srgbClr val="953735"/>
                </a:solidFill>
              </a:rPr>
              <a:t>visualisation</a:t>
            </a:r>
            <a:r>
              <a:rPr lang="en-US" sz="3200" b="1" dirty="0">
                <a:solidFill>
                  <a:srgbClr val="953735"/>
                </a:solidFill>
              </a:rPr>
              <a:t> </a:t>
            </a:r>
            <a:endParaRPr lang="it-IT" sz="3200" b="1" dirty="0">
              <a:solidFill>
                <a:srgbClr val="953735"/>
              </a:solidFill>
              <a:ea typeface="+mj-ea"/>
              <a:cs typeface="+mj-cs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1433292" y="1206090"/>
            <a:ext cx="6650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Network </a:t>
            </a:r>
            <a:r>
              <a:rPr lang="en-US" b="1" dirty="0" err="1" smtClean="0"/>
              <a:t>visualisation</a:t>
            </a:r>
            <a:r>
              <a:rPr lang="en-US" b="1" dirty="0" smtClean="0"/>
              <a:t> of the interactions present in a specific paper </a:t>
            </a:r>
            <a:endParaRPr lang="it-IT" b="1" dirty="0"/>
          </a:p>
        </p:txBody>
      </p:sp>
      <p:pic>
        <p:nvPicPr>
          <p:cNvPr id="4" name="Immagine 3" descr="Senza titolo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1" t="15411" r="22222" b="23442"/>
          <a:stretch/>
        </p:blipFill>
        <p:spPr>
          <a:xfrm>
            <a:off x="911434" y="1639756"/>
            <a:ext cx="7448698" cy="41425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6689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2460833" y="248251"/>
            <a:ext cx="461056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The IntAct database</a:t>
            </a:r>
          </a:p>
        </p:txBody>
      </p:sp>
      <p:sp>
        <p:nvSpPr>
          <p:cNvPr id="2" name="Rettangolo 1"/>
          <p:cNvSpPr/>
          <p:nvPr/>
        </p:nvSpPr>
        <p:spPr>
          <a:xfrm>
            <a:off x="912288" y="1049226"/>
            <a:ext cx="748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Network </a:t>
            </a:r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 smtClean="0"/>
              <a:t>all the “</a:t>
            </a:r>
            <a:r>
              <a:rPr lang="en-US" b="1" u="sng" dirty="0" smtClean="0"/>
              <a:t>Creb1”</a:t>
            </a:r>
            <a:r>
              <a:rPr lang="en-US" b="1" dirty="0" smtClean="0"/>
              <a:t> </a:t>
            </a:r>
            <a:r>
              <a:rPr lang="en-US" b="1" dirty="0"/>
              <a:t>interactions present in </a:t>
            </a:r>
            <a:r>
              <a:rPr lang="en-US" b="1" dirty="0" smtClean="0"/>
              <a:t>the database</a:t>
            </a:r>
            <a:endParaRPr lang="it-IT" b="1" dirty="0"/>
          </a:p>
        </p:txBody>
      </p:sp>
      <p:pic>
        <p:nvPicPr>
          <p:cNvPr id="5" name="Immagine 4" descr="Schermata 2015-12-12 alle 18.17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466" y="1635926"/>
            <a:ext cx="6998635" cy="490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447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1771422" y="610125"/>
            <a:ext cx="7244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 smtClean="0">
                <a:solidFill>
                  <a:schemeClr val="accent2">
                    <a:lumMod val="75000"/>
                  </a:schemeClr>
                </a:solidFill>
              </a:rPr>
              <a:t>Practical 1</a:t>
            </a:r>
            <a:r>
              <a:rPr lang="en-GB" b="1" dirty="0" smtClean="0">
                <a:solidFill>
                  <a:schemeClr val="accent2">
                    <a:lumMod val="75000"/>
                  </a:schemeClr>
                </a:solidFill>
              </a:rPr>
              <a:t>: Protein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-Protein Interactions </a:t>
            </a:r>
            <a:r>
              <a:rPr lang="en-GB" b="1" dirty="0" smtClean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it-IT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 smtClean="0">
                <a:solidFill>
                  <a:schemeClr val="accent2">
                    <a:lumMod val="75000"/>
                  </a:schemeClr>
                </a:solidFill>
              </a:rPr>
              <a:t>Bioinformatics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tools</a:t>
            </a:r>
            <a:endParaRPr lang="it-IT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47956" y="1183583"/>
            <a:ext cx="671004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	</a:t>
            </a:r>
          </a:p>
          <a:p>
            <a:endParaRPr lang="en-GB" b="1" dirty="0" smtClean="0"/>
          </a:p>
          <a:p>
            <a:r>
              <a:rPr lang="en-GB" b="1" dirty="0" smtClean="0"/>
              <a:t>Training </a:t>
            </a:r>
            <a:r>
              <a:rPr lang="en-GB" b="1" dirty="0"/>
              <a:t>session: Searching </a:t>
            </a:r>
            <a:r>
              <a:rPr lang="en-GB" b="1" dirty="0" err="1"/>
              <a:t>IntAct</a:t>
            </a:r>
            <a:r>
              <a:rPr lang="en-GB" b="1" dirty="0"/>
              <a:t> database</a:t>
            </a:r>
            <a:endParaRPr lang="it-IT" dirty="0"/>
          </a:p>
          <a:p>
            <a:r>
              <a:rPr lang="en-GB" dirty="0"/>
              <a:t> </a:t>
            </a:r>
            <a:endParaRPr lang="it-IT" dirty="0"/>
          </a:p>
          <a:p>
            <a:r>
              <a:rPr lang="en-GB" dirty="0" smtClean="0"/>
              <a:t>In </a:t>
            </a:r>
            <a:r>
              <a:rPr lang="en-GB" dirty="0"/>
              <a:t>this training session </a:t>
            </a:r>
            <a:r>
              <a:rPr lang="en-GB" dirty="0" smtClean="0"/>
              <a:t>you </a:t>
            </a:r>
            <a:r>
              <a:rPr lang="en-GB" dirty="0"/>
              <a:t>will </a:t>
            </a:r>
            <a:r>
              <a:rPr lang="en-GB" dirty="0" smtClean="0"/>
              <a:t>use the </a:t>
            </a:r>
            <a:r>
              <a:rPr lang="en-GB" dirty="0" err="1"/>
              <a:t>IntAct</a:t>
            </a:r>
            <a:r>
              <a:rPr lang="en-GB" dirty="0"/>
              <a:t> database. </a:t>
            </a: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perform </a:t>
            </a:r>
            <a:r>
              <a:rPr lang="en-GB" dirty="0"/>
              <a:t>different </a:t>
            </a:r>
            <a:r>
              <a:rPr lang="en-GB" dirty="0" smtClean="0"/>
              <a:t>search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check </a:t>
            </a:r>
            <a:r>
              <a:rPr lang="en-GB" dirty="0"/>
              <a:t>the number of </a:t>
            </a:r>
            <a:r>
              <a:rPr lang="en-GB" dirty="0" smtClean="0"/>
              <a:t>interaction evidences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look </a:t>
            </a:r>
            <a:r>
              <a:rPr lang="en-GB" dirty="0"/>
              <a:t>for the experimental details </a:t>
            </a: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download </a:t>
            </a:r>
            <a:r>
              <a:rPr lang="en-GB" dirty="0"/>
              <a:t>data using different formats</a:t>
            </a:r>
            <a:r>
              <a:rPr lang="en-GB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r>
              <a:rPr lang="en-GB" b="1" dirty="0"/>
              <a:t>Step1</a:t>
            </a:r>
            <a:r>
              <a:rPr lang="en-GB" b="1" i="1" dirty="0"/>
              <a:t>: </a:t>
            </a:r>
            <a:r>
              <a:rPr lang="en-GB" i="1" dirty="0"/>
              <a:t>Quick </a:t>
            </a:r>
            <a:r>
              <a:rPr lang="en-GB" i="1" dirty="0" smtClean="0"/>
              <a:t>Search</a:t>
            </a:r>
          </a:p>
          <a:p>
            <a:r>
              <a:rPr lang="en-GB" b="1" i="1" dirty="0"/>
              <a:t>Step2</a:t>
            </a:r>
            <a:r>
              <a:rPr lang="en-GB" b="1" dirty="0"/>
              <a:t>: </a:t>
            </a:r>
            <a:r>
              <a:rPr lang="en-GB" dirty="0"/>
              <a:t>Refining </a:t>
            </a:r>
            <a:r>
              <a:rPr lang="en-GB" dirty="0" smtClean="0"/>
              <a:t>a search </a:t>
            </a:r>
            <a:r>
              <a:rPr lang="en-GB" dirty="0"/>
              <a:t>using the Advanced </a:t>
            </a:r>
            <a:r>
              <a:rPr lang="en-GB" dirty="0" smtClean="0"/>
              <a:t>Search</a:t>
            </a:r>
          </a:p>
          <a:p>
            <a:r>
              <a:rPr lang="en-GB" b="1" dirty="0"/>
              <a:t>Step3: </a:t>
            </a:r>
            <a:r>
              <a:rPr lang="en-GB" dirty="0"/>
              <a:t>Download data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4733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3534566" y="542737"/>
            <a:ext cx="72448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 err="1" smtClean="0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it-IT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47956" y="1183583"/>
            <a:ext cx="67100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147956" y="1127692"/>
            <a:ext cx="8835466" cy="5816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it-IT" sz="1400" dirty="0" err="1"/>
              <a:t>Kerrien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</a:t>
            </a:r>
            <a:r>
              <a:rPr lang="it-IT" sz="1400" dirty="0" err="1"/>
              <a:t>Aranda</a:t>
            </a:r>
            <a:r>
              <a:rPr lang="it-IT" sz="1400" dirty="0"/>
              <a:t> B, </a:t>
            </a:r>
            <a:r>
              <a:rPr lang="it-IT" sz="1400" dirty="0" err="1"/>
              <a:t>Breuza</a:t>
            </a:r>
            <a:r>
              <a:rPr lang="it-IT" sz="1400" dirty="0"/>
              <a:t> L, Bridge A, </a:t>
            </a:r>
            <a:r>
              <a:rPr lang="it-IT" sz="1400" dirty="0" err="1"/>
              <a:t>Broackes</a:t>
            </a:r>
            <a:r>
              <a:rPr lang="it-IT" sz="1400" dirty="0"/>
              <a:t>-Carter </a:t>
            </a:r>
            <a:r>
              <a:rPr lang="it-IT" sz="1400" dirty="0" err="1"/>
              <a:t>F</a:t>
            </a:r>
            <a:r>
              <a:rPr lang="it-IT" sz="1400" dirty="0"/>
              <a:t>, Chen C, </a:t>
            </a:r>
            <a:r>
              <a:rPr lang="it-IT" sz="1400" dirty="0" err="1"/>
              <a:t>Duesbury</a:t>
            </a:r>
            <a:r>
              <a:rPr lang="it-IT" sz="1400" dirty="0"/>
              <a:t> M, </a:t>
            </a:r>
            <a:r>
              <a:rPr lang="it-IT" sz="1400" dirty="0" err="1"/>
              <a:t>Dumousseau</a:t>
            </a:r>
            <a:r>
              <a:rPr lang="it-IT" sz="1400" dirty="0"/>
              <a:t> M, </a:t>
            </a:r>
            <a:r>
              <a:rPr lang="it-IT" sz="1400" dirty="0" err="1"/>
              <a:t>Feuermann</a:t>
            </a:r>
            <a:r>
              <a:rPr lang="it-IT" sz="1400" dirty="0"/>
              <a:t> M, </a:t>
            </a:r>
            <a:r>
              <a:rPr lang="it-IT" sz="1400" dirty="0" err="1"/>
              <a:t>Hinz</a:t>
            </a:r>
            <a:r>
              <a:rPr lang="it-IT" sz="1400" dirty="0"/>
              <a:t> U, </a:t>
            </a:r>
            <a:r>
              <a:rPr lang="it-IT" sz="1400" dirty="0" err="1"/>
              <a:t>Jandrasits</a:t>
            </a:r>
            <a:r>
              <a:rPr lang="it-IT" sz="1400" dirty="0"/>
              <a:t> C, Jimenez RC, </a:t>
            </a:r>
            <a:r>
              <a:rPr lang="it-IT" sz="1400" dirty="0" err="1"/>
              <a:t>Khadake</a:t>
            </a:r>
            <a:r>
              <a:rPr lang="it-IT" sz="1400" dirty="0"/>
              <a:t>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Mahadevan</a:t>
            </a:r>
            <a:r>
              <a:rPr lang="it-IT" sz="1400" dirty="0"/>
              <a:t> U, </a:t>
            </a:r>
            <a:r>
              <a:rPr lang="it-IT" sz="1400" dirty="0" err="1"/>
              <a:t>Masson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Pedruzzi</a:t>
            </a:r>
            <a:r>
              <a:rPr lang="it-IT" sz="1400" dirty="0"/>
              <a:t> I, </a:t>
            </a:r>
            <a:r>
              <a:rPr lang="it-IT" sz="1400" dirty="0" err="1"/>
              <a:t>Pfeiffenberger</a:t>
            </a:r>
            <a:r>
              <a:rPr lang="it-IT" sz="1400" dirty="0"/>
              <a:t> E, </a:t>
            </a:r>
            <a:r>
              <a:rPr lang="it-IT" sz="1400" dirty="0" err="1"/>
              <a:t>Porras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Raghunath</a:t>
            </a:r>
            <a:r>
              <a:rPr lang="it-IT" sz="1400" dirty="0"/>
              <a:t> A, </a:t>
            </a:r>
            <a:r>
              <a:rPr lang="it-IT" sz="1400" dirty="0" err="1"/>
              <a:t>Roechert</a:t>
            </a:r>
            <a:r>
              <a:rPr lang="it-IT" sz="1400" dirty="0"/>
              <a:t> B, </a:t>
            </a:r>
            <a:r>
              <a:rPr lang="it-IT" sz="1400" dirty="0" err="1"/>
              <a:t>Orchard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</a:t>
            </a:r>
            <a:r>
              <a:rPr lang="it-IT" sz="1400" dirty="0" err="1"/>
              <a:t>Hermjakob</a:t>
            </a:r>
            <a:r>
              <a:rPr lang="it-IT" sz="1400" dirty="0"/>
              <a:t> H (2012) The IntAct </a:t>
            </a:r>
            <a:r>
              <a:rPr lang="it-IT" sz="1400" dirty="0" err="1"/>
              <a:t>molecular</a:t>
            </a:r>
            <a:r>
              <a:rPr lang="it-IT" sz="1400" dirty="0"/>
              <a:t> </a:t>
            </a:r>
            <a:r>
              <a:rPr lang="it-IT" sz="1400" dirty="0" err="1"/>
              <a:t>interaction</a:t>
            </a:r>
            <a:r>
              <a:rPr lang="it-IT" sz="1400" dirty="0"/>
              <a:t> database in 2012. </a:t>
            </a:r>
            <a:r>
              <a:rPr lang="it-IT" sz="1400" dirty="0" err="1"/>
              <a:t>Nucleic</a:t>
            </a:r>
            <a:r>
              <a:rPr lang="it-IT" sz="1400" dirty="0"/>
              <a:t> </a:t>
            </a:r>
            <a:r>
              <a:rPr lang="it-IT" sz="1400" dirty="0" err="1"/>
              <a:t>Acids</a:t>
            </a:r>
            <a:r>
              <a:rPr lang="it-IT" sz="1400" dirty="0"/>
              <a:t> Res 40:D841–6. </a:t>
            </a:r>
            <a:r>
              <a:rPr lang="it-IT" sz="1400" dirty="0" err="1"/>
              <a:t>doi</a:t>
            </a:r>
            <a:r>
              <a:rPr lang="it-IT" sz="1400" dirty="0"/>
              <a:t>: 10.1093/</a:t>
            </a:r>
            <a:r>
              <a:rPr lang="it-IT" sz="1400" dirty="0" err="1"/>
              <a:t>nar</a:t>
            </a:r>
            <a:r>
              <a:rPr lang="it-IT" sz="1400" dirty="0"/>
              <a:t>/gkr1088</a:t>
            </a:r>
          </a:p>
          <a:p>
            <a:pPr marL="171450" indent="-171450">
              <a:buFont typeface="Arial"/>
              <a:buChar char="•"/>
            </a:pPr>
            <a:r>
              <a:rPr lang="it-IT" sz="1400" dirty="0" smtClean="0"/>
              <a:t>Licata </a:t>
            </a:r>
            <a:r>
              <a:rPr lang="it-IT" sz="1400" dirty="0"/>
              <a:t>L, Briganti L, </a:t>
            </a:r>
            <a:r>
              <a:rPr lang="it-IT" sz="1400" dirty="0" err="1"/>
              <a:t>Peluso</a:t>
            </a:r>
            <a:r>
              <a:rPr lang="it-IT" sz="1400" dirty="0"/>
              <a:t> D, Perfetto L, </a:t>
            </a:r>
            <a:r>
              <a:rPr lang="it-IT" sz="1400" dirty="0" err="1"/>
              <a:t>Iannuccelli</a:t>
            </a:r>
            <a:r>
              <a:rPr lang="it-IT" sz="1400" dirty="0"/>
              <a:t> M, </a:t>
            </a:r>
            <a:r>
              <a:rPr lang="it-IT" sz="1400" dirty="0" err="1"/>
              <a:t>Galeota</a:t>
            </a:r>
            <a:r>
              <a:rPr lang="it-IT" sz="1400" dirty="0"/>
              <a:t> E, Sacco </a:t>
            </a:r>
            <a:r>
              <a:rPr lang="it-IT" sz="1400" dirty="0" err="1"/>
              <a:t>F</a:t>
            </a:r>
            <a:r>
              <a:rPr lang="it-IT" sz="1400" dirty="0"/>
              <a:t>, Palma A, </a:t>
            </a:r>
            <a:r>
              <a:rPr lang="it-IT" sz="1400" dirty="0" err="1"/>
              <a:t>Nardozza</a:t>
            </a:r>
            <a:r>
              <a:rPr lang="it-IT" sz="1400" dirty="0"/>
              <a:t> AP, Santonico E, Castagnoli L, Cesareni G (2012) MINT, the </a:t>
            </a:r>
            <a:r>
              <a:rPr lang="it-IT" sz="1400" dirty="0" err="1"/>
              <a:t>molecular</a:t>
            </a:r>
            <a:r>
              <a:rPr lang="it-IT" sz="1400" dirty="0"/>
              <a:t> </a:t>
            </a:r>
            <a:r>
              <a:rPr lang="it-IT" sz="1400" dirty="0" err="1"/>
              <a:t>interaction</a:t>
            </a:r>
            <a:r>
              <a:rPr lang="it-IT" sz="1400" dirty="0"/>
              <a:t> database: 2012 update. </a:t>
            </a:r>
            <a:r>
              <a:rPr lang="it-IT" sz="1400" dirty="0" err="1"/>
              <a:t>Nucleic</a:t>
            </a:r>
            <a:r>
              <a:rPr lang="it-IT" sz="1400" dirty="0"/>
              <a:t> </a:t>
            </a:r>
            <a:r>
              <a:rPr lang="it-IT" sz="1400" dirty="0" err="1"/>
              <a:t>Acids</a:t>
            </a:r>
            <a:r>
              <a:rPr lang="it-IT" sz="1400" dirty="0"/>
              <a:t> Res 40:D857–61. </a:t>
            </a:r>
            <a:r>
              <a:rPr lang="it-IT" sz="1400" dirty="0" err="1"/>
              <a:t>doi</a:t>
            </a:r>
            <a:r>
              <a:rPr lang="it-IT" sz="1400" dirty="0"/>
              <a:t>: 10.1093/</a:t>
            </a:r>
            <a:r>
              <a:rPr lang="it-IT" sz="1400" dirty="0" err="1"/>
              <a:t>nar</a:t>
            </a:r>
            <a:r>
              <a:rPr lang="it-IT" sz="1400" dirty="0"/>
              <a:t>/gkr930</a:t>
            </a:r>
          </a:p>
          <a:p>
            <a:pPr marL="171450" indent="-171450">
              <a:buFont typeface="Arial"/>
              <a:buChar char="•"/>
            </a:pPr>
            <a:r>
              <a:rPr lang="it-IT" sz="1400" dirty="0"/>
              <a:t> </a:t>
            </a:r>
            <a:r>
              <a:rPr lang="it-IT" sz="1400" dirty="0" err="1" smtClean="0"/>
              <a:t>Orchard</a:t>
            </a:r>
            <a:r>
              <a:rPr lang="it-IT" sz="1400" dirty="0" smtClean="0"/>
              <a:t> </a:t>
            </a:r>
            <a:r>
              <a:rPr lang="it-IT" sz="1400" dirty="0" err="1"/>
              <a:t>S</a:t>
            </a:r>
            <a:r>
              <a:rPr lang="it-IT" sz="1400" dirty="0"/>
              <a:t>, Ammari M, </a:t>
            </a:r>
            <a:r>
              <a:rPr lang="it-IT" sz="1400" dirty="0" err="1"/>
              <a:t>Aranda</a:t>
            </a:r>
            <a:r>
              <a:rPr lang="it-IT" sz="1400" dirty="0"/>
              <a:t> B, </a:t>
            </a:r>
            <a:r>
              <a:rPr lang="it-IT" sz="1400" dirty="0" err="1"/>
              <a:t>Breuza</a:t>
            </a:r>
            <a:r>
              <a:rPr lang="it-IT" sz="1400" dirty="0"/>
              <a:t> L, Briganti L, </a:t>
            </a:r>
            <a:r>
              <a:rPr lang="it-IT" sz="1400" dirty="0" err="1"/>
              <a:t>Broackes</a:t>
            </a:r>
            <a:r>
              <a:rPr lang="it-IT" sz="1400" dirty="0"/>
              <a:t>-Carter </a:t>
            </a:r>
            <a:r>
              <a:rPr lang="it-IT" sz="1400" dirty="0" err="1"/>
              <a:t>F</a:t>
            </a:r>
            <a:r>
              <a:rPr lang="it-IT" sz="1400" dirty="0"/>
              <a:t>, Campbell NH, </a:t>
            </a:r>
            <a:r>
              <a:rPr lang="it-IT" sz="1400" dirty="0" err="1"/>
              <a:t>Chavali</a:t>
            </a:r>
            <a:r>
              <a:rPr lang="it-IT" sz="1400" dirty="0"/>
              <a:t> G, Chen C, del-Toro </a:t>
            </a:r>
            <a:r>
              <a:rPr lang="it-IT" sz="1400" dirty="0" err="1"/>
              <a:t>N</a:t>
            </a:r>
            <a:r>
              <a:rPr lang="it-IT" sz="1400" dirty="0"/>
              <a:t>, </a:t>
            </a:r>
            <a:r>
              <a:rPr lang="it-IT" sz="1400" dirty="0" err="1"/>
              <a:t>Duesbury</a:t>
            </a:r>
            <a:r>
              <a:rPr lang="it-IT" sz="1400" dirty="0"/>
              <a:t> M, </a:t>
            </a:r>
            <a:r>
              <a:rPr lang="it-IT" sz="1400" dirty="0" err="1"/>
              <a:t>Dumousseau</a:t>
            </a:r>
            <a:r>
              <a:rPr lang="it-IT" sz="1400" dirty="0"/>
              <a:t> M, </a:t>
            </a:r>
            <a:r>
              <a:rPr lang="it-IT" sz="1400" dirty="0" err="1"/>
              <a:t>Galeota</a:t>
            </a:r>
            <a:r>
              <a:rPr lang="it-IT" sz="1400" dirty="0"/>
              <a:t> E, </a:t>
            </a:r>
            <a:r>
              <a:rPr lang="it-IT" sz="1400" dirty="0" err="1"/>
              <a:t>Hinz</a:t>
            </a:r>
            <a:r>
              <a:rPr lang="it-IT" sz="1400" dirty="0"/>
              <a:t> U, </a:t>
            </a:r>
            <a:r>
              <a:rPr lang="it-IT" sz="1400" dirty="0" err="1"/>
              <a:t>Iannuccelli</a:t>
            </a:r>
            <a:r>
              <a:rPr lang="it-IT" sz="1400" dirty="0"/>
              <a:t> M, </a:t>
            </a:r>
            <a:r>
              <a:rPr lang="it-IT" sz="1400" dirty="0" err="1"/>
              <a:t>Jagannathan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Jimenez </a:t>
            </a:r>
            <a:r>
              <a:rPr lang="it-IT" sz="1400" dirty="0" err="1"/>
              <a:t>R</a:t>
            </a:r>
            <a:r>
              <a:rPr lang="it-IT" sz="1400" dirty="0"/>
              <a:t>, </a:t>
            </a:r>
            <a:r>
              <a:rPr lang="it-IT" sz="1400" dirty="0" err="1"/>
              <a:t>Khadake</a:t>
            </a:r>
            <a:r>
              <a:rPr lang="it-IT" sz="1400" dirty="0"/>
              <a:t>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Lagreid</a:t>
            </a:r>
            <a:r>
              <a:rPr lang="it-IT" sz="1400" dirty="0"/>
              <a:t> A, Licata L, </a:t>
            </a:r>
            <a:r>
              <a:rPr lang="it-IT" sz="1400" dirty="0" err="1"/>
              <a:t>Lovering</a:t>
            </a:r>
            <a:r>
              <a:rPr lang="it-IT" sz="1400" dirty="0"/>
              <a:t> RC, </a:t>
            </a:r>
            <a:r>
              <a:rPr lang="it-IT" sz="1400" dirty="0" err="1"/>
              <a:t>Meldal</a:t>
            </a:r>
            <a:r>
              <a:rPr lang="it-IT" sz="1400" dirty="0"/>
              <a:t> B, </a:t>
            </a:r>
            <a:r>
              <a:rPr lang="it-IT" sz="1400" dirty="0" err="1"/>
              <a:t>Melidoni</a:t>
            </a:r>
            <a:r>
              <a:rPr lang="it-IT" sz="1400" dirty="0"/>
              <a:t> AN, Milagros M, </a:t>
            </a:r>
            <a:r>
              <a:rPr lang="it-IT" sz="1400" dirty="0" err="1"/>
              <a:t>Peluso</a:t>
            </a:r>
            <a:r>
              <a:rPr lang="it-IT" sz="1400" dirty="0"/>
              <a:t> D, Perfetto L, </a:t>
            </a:r>
            <a:r>
              <a:rPr lang="it-IT" sz="1400" dirty="0" err="1"/>
              <a:t>Porras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Raghunath</a:t>
            </a:r>
            <a:r>
              <a:rPr lang="it-IT" sz="1400" dirty="0"/>
              <a:t> A, </a:t>
            </a:r>
            <a:r>
              <a:rPr lang="it-IT" sz="1400" dirty="0" err="1"/>
              <a:t>Ricard-Blum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</a:t>
            </a:r>
            <a:r>
              <a:rPr lang="it-IT" sz="1400" dirty="0" err="1"/>
              <a:t>Roechert</a:t>
            </a:r>
            <a:r>
              <a:rPr lang="it-IT" sz="1400" dirty="0"/>
              <a:t> B, </a:t>
            </a:r>
            <a:r>
              <a:rPr lang="it-IT" sz="1400" dirty="0" err="1"/>
              <a:t>Stutz</a:t>
            </a:r>
            <a:r>
              <a:rPr lang="it-IT" sz="1400" dirty="0"/>
              <a:t> A, </a:t>
            </a:r>
            <a:r>
              <a:rPr lang="it-IT" sz="1400" dirty="0" err="1"/>
              <a:t>Tognolli</a:t>
            </a:r>
            <a:r>
              <a:rPr lang="it-IT" sz="1400" dirty="0"/>
              <a:t> M, van </a:t>
            </a:r>
            <a:r>
              <a:rPr lang="it-IT" sz="1400" dirty="0" err="1"/>
              <a:t>Roey</a:t>
            </a:r>
            <a:r>
              <a:rPr lang="it-IT" sz="1400" dirty="0"/>
              <a:t> K, Cesareni G, </a:t>
            </a:r>
            <a:r>
              <a:rPr lang="it-IT" sz="1400" dirty="0" err="1"/>
              <a:t>Hermjakob</a:t>
            </a:r>
            <a:r>
              <a:rPr lang="it-IT" sz="1400" dirty="0"/>
              <a:t> H (2014) The </a:t>
            </a:r>
            <a:r>
              <a:rPr lang="it-IT" sz="1400" dirty="0" err="1"/>
              <a:t>MIntAct</a:t>
            </a:r>
            <a:r>
              <a:rPr lang="it-IT" sz="1400" dirty="0"/>
              <a:t> </a:t>
            </a:r>
            <a:r>
              <a:rPr lang="it-IT" sz="1400" dirty="0" err="1"/>
              <a:t>project</a:t>
            </a:r>
            <a:r>
              <a:rPr lang="it-IT" sz="1400" dirty="0"/>
              <a:t>--IntAct </a:t>
            </a:r>
            <a:r>
              <a:rPr lang="it-IT" sz="1400" dirty="0" err="1"/>
              <a:t>as</a:t>
            </a:r>
            <a:r>
              <a:rPr lang="it-IT" sz="1400" dirty="0"/>
              <a:t> a common </a:t>
            </a:r>
            <a:r>
              <a:rPr lang="it-IT" sz="1400" dirty="0" err="1"/>
              <a:t>curation</a:t>
            </a:r>
            <a:r>
              <a:rPr lang="it-IT" sz="1400" dirty="0"/>
              <a:t> </a:t>
            </a:r>
            <a:r>
              <a:rPr lang="it-IT" sz="1400" dirty="0" err="1"/>
              <a:t>platform</a:t>
            </a:r>
            <a:r>
              <a:rPr lang="it-IT" sz="1400" dirty="0"/>
              <a:t> for 11 </a:t>
            </a:r>
            <a:r>
              <a:rPr lang="it-IT" sz="1400" dirty="0" err="1"/>
              <a:t>molecular</a:t>
            </a:r>
            <a:r>
              <a:rPr lang="it-IT" sz="1400" dirty="0"/>
              <a:t> </a:t>
            </a:r>
            <a:r>
              <a:rPr lang="it-IT" sz="1400" dirty="0" err="1"/>
              <a:t>interaction</a:t>
            </a:r>
            <a:r>
              <a:rPr lang="it-IT" sz="1400" dirty="0"/>
              <a:t> </a:t>
            </a:r>
            <a:r>
              <a:rPr lang="it-IT" sz="1400" dirty="0" err="1"/>
              <a:t>databases</a:t>
            </a:r>
            <a:r>
              <a:rPr lang="it-IT" sz="1400" dirty="0"/>
              <a:t>. </a:t>
            </a:r>
            <a:r>
              <a:rPr lang="it-IT" sz="1400" dirty="0" err="1"/>
              <a:t>Nucleic</a:t>
            </a:r>
            <a:r>
              <a:rPr lang="it-IT" sz="1400" dirty="0"/>
              <a:t> </a:t>
            </a:r>
            <a:r>
              <a:rPr lang="it-IT" sz="1400" dirty="0" err="1"/>
              <a:t>Acids</a:t>
            </a:r>
            <a:r>
              <a:rPr lang="it-IT" sz="1400" dirty="0"/>
              <a:t> Res 42:D358–63. </a:t>
            </a:r>
            <a:r>
              <a:rPr lang="it-IT" sz="1400" dirty="0" err="1"/>
              <a:t>doi</a:t>
            </a:r>
            <a:r>
              <a:rPr lang="it-IT" sz="1400" dirty="0"/>
              <a:t>: 10.1093/</a:t>
            </a:r>
            <a:r>
              <a:rPr lang="it-IT" sz="1400" dirty="0" err="1"/>
              <a:t>nar</a:t>
            </a:r>
            <a:r>
              <a:rPr lang="it-IT" sz="1400" dirty="0"/>
              <a:t>/gkt1115</a:t>
            </a:r>
          </a:p>
          <a:p>
            <a:pPr marL="171450" indent="-171450">
              <a:buFont typeface="Arial"/>
              <a:buChar char="•"/>
            </a:pPr>
            <a:r>
              <a:rPr lang="it-IT" sz="1400" dirty="0" err="1" smtClean="0"/>
              <a:t>Orchard</a:t>
            </a:r>
            <a:r>
              <a:rPr lang="it-IT" sz="1400" dirty="0" smtClean="0"/>
              <a:t> </a:t>
            </a:r>
            <a:r>
              <a:rPr lang="it-IT" sz="1400" dirty="0" err="1"/>
              <a:t>S</a:t>
            </a:r>
            <a:r>
              <a:rPr lang="it-IT" sz="1400" dirty="0"/>
              <a:t>, </a:t>
            </a:r>
            <a:r>
              <a:rPr lang="it-IT" sz="1400" dirty="0" err="1"/>
              <a:t>Salwinski</a:t>
            </a:r>
            <a:r>
              <a:rPr lang="it-IT" sz="1400" dirty="0"/>
              <a:t> L, </a:t>
            </a:r>
            <a:r>
              <a:rPr lang="it-IT" sz="1400" dirty="0" err="1"/>
              <a:t>Kerrien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Montecchi-Palazzi L, </a:t>
            </a:r>
            <a:r>
              <a:rPr lang="it-IT" sz="1400" dirty="0" err="1"/>
              <a:t>Oesterheld</a:t>
            </a:r>
            <a:r>
              <a:rPr lang="it-IT" sz="1400" dirty="0"/>
              <a:t> M, </a:t>
            </a:r>
            <a:r>
              <a:rPr lang="it-IT" sz="1400" dirty="0" err="1"/>
              <a:t>Stümpflen</a:t>
            </a:r>
            <a:r>
              <a:rPr lang="it-IT" sz="1400" dirty="0"/>
              <a:t> V, </a:t>
            </a:r>
            <a:r>
              <a:rPr lang="it-IT" sz="1400" dirty="0" err="1"/>
              <a:t>Ceol</a:t>
            </a:r>
            <a:r>
              <a:rPr lang="it-IT" sz="1400" dirty="0"/>
              <a:t> A, </a:t>
            </a:r>
            <a:r>
              <a:rPr lang="it-IT" sz="1400" dirty="0" err="1"/>
              <a:t>Chatr-aryamontri</a:t>
            </a:r>
            <a:r>
              <a:rPr lang="it-IT" sz="1400" dirty="0"/>
              <a:t> A, Armstrong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Woollard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Salama JJ, Moore </a:t>
            </a:r>
            <a:r>
              <a:rPr lang="it-IT" sz="1400" dirty="0" err="1"/>
              <a:t>S</a:t>
            </a:r>
            <a:r>
              <a:rPr lang="it-IT" sz="1400" dirty="0"/>
              <a:t>, Wojcik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Bader</a:t>
            </a:r>
            <a:r>
              <a:rPr lang="it-IT" sz="1400" dirty="0"/>
              <a:t> GD, </a:t>
            </a:r>
            <a:r>
              <a:rPr lang="it-IT" sz="1400" dirty="0" err="1"/>
              <a:t>Vidal</a:t>
            </a:r>
            <a:r>
              <a:rPr lang="it-IT" sz="1400" dirty="0"/>
              <a:t> M, </a:t>
            </a:r>
            <a:r>
              <a:rPr lang="it-IT" sz="1400" dirty="0" err="1"/>
              <a:t>Cusick</a:t>
            </a:r>
            <a:r>
              <a:rPr lang="it-IT" sz="1400" dirty="0"/>
              <a:t> ME, </a:t>
            </a:r>
            <a:r>
              <a:rPr lang="it-IT" sz="1400" dirty="0" err="1"/>
              <a:t>Gerstein</a:t>
            </a:r>
            <a:r>
              <a:rPr lang="it-IT" sz="1400" dirty="0"/>
              <a:t> M, Gavin A-C, </a:t>
            </a:r>
            <a:r>
              <a:rPr lang="it-IT" sz="1400" dirty="0" err="1"/>
              <a:t>Superti-Furga</a:t>
            </a:r>
            <a:r>
              <a:rPr lang="it-IT" sz="1400" dirty="0"/>
              <a:t> G, </a:t>
            </a:r>
            <a:r>
              <a:rPr lang="it-IT" sz="1400" dirty="0" err="1"/>
              <a:t>Greenblatt</a:t>
            </a:r>
            <a:r>
              <a:rPr lang="it-IT" sz="1400" dirty="0"/>
              <a:t>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Bader</a:t>
            </a:r>
            <a:r>
              <a:rPr lang="it-IT" sz="1400" dirty="0"/>
              <a:t>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Uetz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Tyers</a:t>
            </a:r>
            <a:r>
              <a:rPr lang="it-IT" sz="1400" dirty="0"/>
              <a:t> M, </a:t>
            </a:r>
            <a:r>
              <a:rPr lang="it-IT" sz="1400" dirty="0" err="1"/>
              <a:t>Legrain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Fields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</a:t>
            </a:r>
            <a:r>
              <a:rPr lang="it-IT" sz="1400" dirty="0" err="1"/>
              <a:t>Mulder</a:t>
            </a:r>
            <a:r>
              <a:rPr lang="it-IT" sz="1400" dirty="0"/>
              <a:t> </a:t>
            </a:r>
            <a:r>
              <a:rPr lang="it-IT" sz="1400" dirty="0" err="1"/>
              <a:t>N</a:t>
            </a:r>
            <a:r>
              <a:rPr lang="it-IT" sz="1400" dirty="0"/>
              <a:t>, </a:t>
            </a:r>
            <a:r>
              <a:rPr lang="it-IT" sz="1400" dirty="0" err="1"/>
              <a:t>Gilson</a:t>
            </a:r>
            <a:r>
              <a:rPr lang="it-IT" sz="1400" dirty="0"/>
              <a:t> M, </a:t>
            </a:r>
            <a:r>
              <a:rPr lang="it-IT" sz="1400" dirty="0" err="1"/>
              <a:t>Niepmann</a:t>
            </a:r>
            <a:r>
              <a:rPr lang="it-IT" sz="1400" dirty="0"/>
              <a:t> M, </a:t>
            </a:r>
            <a:r>
              <a:rPr lang="it-IT" sz="1400" dirty="0" err="1"/>
              <a:t>Burgoon</a:t>
            </a:r>
            <a:r>
              <a:rPr lang="it-IT" sz="1400" dirty="0"/>
              <a:t> L, De Las </a:t>
            </a:r>
            <a:r>
              <a:rPr lang="it-IT" sz="1400" dirty="0" err="1"/>
              <a:t>Rivas</a:t>
            </a:r>
            <a:r>
              <a:rPr lang="it-IT" sz="1400" dirty="0"/>
              <a:t>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Prieto</a:t>
            </a:r>
            <a:r>
              <a:rPr lang="it-IT" sz="1400" dirty="0"/>
              <a:t> C, </a:t>
            </a:r>
            <a:r>
              <a:rPr lang="it-IT" sz="1400" dirty="0" err="1"/>
              <a:t>Perreau</a:t>
            </a:r>
            <a:r>
              <a:rPr lang="it-IT" sz="1400" dirty="0"/>
              <a:t> VM, </a:t>
            </a:r>
            <a:r>
              <a:rPr lang="it-IT" sz="1400" dirty="0" err="1"/>
              <a:t>Hogue</a:t>
            </a:r>
            <a:r>
              <a:rPr lang="it-IT" sz="1400" dirty="0"/>
              <a:t> C, </a:t>
            </a:r>
            <a:r>
              <a:rPr lang="it-IT" sz="1400" dirty="0" err="1"/>
              <a:t>Mewes</a:t>
            </a:r>
            <a:r>
              <a:rPr lang="it-IT" sz="1400" dirty="0"/>
              <a:t> H-W, </a:t>
            </a:r>
            <a:r>
              <a:rPr lang="it-IT" sz="1400" dirty="0" err="1"/>
              <a:t>Apweiler</a:t>
            </a:r>
            <a:r>
              <a:rPr lang="it-IT" sz="1400" dirty="0"/>
              <a:t> </a:t>
            </a:r>
            <a:r>
              <a:rPr lang="it-IT" sz="1400" dirty="0" err="1"/>
              <a:t>R</a:t>
            </a:r>
            <a:r>
              <a:rPr lang="it-IT" sz="1400" dirty="0"/>
              <a:t>, </a:t>
            </a:r>
            <a:r>
              <a:rPr lang="it-IT" sz="1400" dirty="0" err="1"/>
              <a:t>Xenarios</a:t>
            </a:r>
            <a:r>
              <a:rPr lang="it-IT" sz="1400" dirty="0"/>
              <a:t> I, </a:t>
            </a:r>
            <a:r>
              <a:rPr lang="it-IT" sz="1400" dirty="0" err="1"/>
              <a:t>Eisenberg</a:t>
            </a:r>
            <a:r>
              <a:rPr lang="it-IT" sz="1400" dirty="0"/>
              <a:t> D, Cesareni G, </a:t>
            </a:r>
            <a:r>
              <a:rPr lang="it-IT" sz="1400" dirty="0" err="1"/>
              <a:t>Hermjakob</a:t>
            </a:r>
            <a:r>
              <a:rPr lang="it-IT" sz="1400" dirty="0"/>
              <a:t> H (2007) The minimum information </a:t>
            </a:r>
            <a:r>
              <a:rPr lang="it-IT" sz="1400" dirty="0" err="1"/>
              <a:t>required</a:t>
            </a:r>
            <a:r>
              <a:rPr lang="it-IT" sz="1400" dirty="0"/>
              <a:t> for reporting a </a:t>
            </a:r>
            <a:r>
              <a:rPr lang="it-IT" sz="1400" dirty="0" err="1"/>
              <a:t>molecular</a:t>
            </a:r>
            <a:r>
              <a:rPr lang="it-IT" sz="1400" dirty="0"/>
              <a:t> </a:t>
            </a:r>
            <a:r>
              <a:rPr lang="it-IT" sz="1400" dirty="0" err="1"/>
              <a:t>interaction</a:t>
            </a:r>
            <a:r>
              <a:rPr lang="it-IT" sz="1400" dirty="0"/>
              <a:t> </a:t>
            </a:r>
            <a:r>
              <a:rPr lang="it-IT" sz="1400" dirty="0" err="1"/>
              <a:t>experiment</a:t>
            </a:r>
            <a:r>
              <a:rPr lang="it-IT" sz="1400" dirty="0"/>
              <a:t> (</a:t>
            </a:r>
            <a:r>
              <a:rPr lang="it-IT" sz="1400" dirty="0" err="1"/>
              <a:t>MIMIx</a:t>
            </a:r>
            <a:r>
              <a:rPr lang="it-IT" sz="1400" dirty="0"/>
              <a:t>). </a:t>
            </a:r>
            <a:r>
              <a:rPr lang="it-IT" sz="1400" dirty="0" err="1"/>
              <a:t>Nat</a:t>
            </a:r>
            <a:r>
              <a:rPr lang="it-IT" sz="1400" dirty="0"/>
              <a:t> </a:t>
            </a:r>
            <a:r>
              <a:rPr lang="it-IT" sz="1400" dirty="0" err="1"/>
              <a:t>Biotechnol</a:t>
            </a:r>
            <a:r>
              <a:rPr lang="it-IT" sz="1400" dirty="0"/>
              <a:t> 25:894–8. </a:t>
            </a:r>
            <a:r>
              <a:rPr lang="it-IT" sz="1400" dirty="0" err="1"/>
              <a:t>doi</a:t>
            </a:r>
            <a:r>
              <a:rPr lang="it-IT" sz="1400" dirty="0"/>
              <a:t>: 10.1038/nbt1324</a:t>
            </a:r>
          </a:p>
          <a:p>
            <a:pPr marL="171450" indent="-171450">
              <a:buFont typeface="Arial"/>
              <a:buChar char="•"/>
            </a:pPr>
            <a:r>
              <a:rPr lang="it-IT" sz="1400" dirty="0"/>
              <a:t> </a:t>
            </a:r>
            <a:r>
              <a:rPr lang="it-IT" sz="1400" dirty="0" err="1"/>
              <a:t>Koh</a:t>
            </a:r>
            <a:r>
              <a:rPr lang="it-IT" sz="1400" dirty="0"/>
              <a:t> GC, </a:t>
            </a:r>
            <a:r>
              <a:rPr lang="it-IT" sz="1400" b="1" dirty="0" err="1"/>
              <a:t>Porras</a:t>
            </a:r>
            <a:r>
              <a:rPr lang="it-IT" sz="1400" b="1" dirty="0"/>
              <a:t> </a:t>
            </a:r>
            <a:r>
              <a:rPr lang="it-IT" sz="1400" b="1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Aranda</a:t>
            </a:r>
            <a:r>
              <a:rPr lang="it-IT" sz="1400" dirty="0"/>
              <a:t> B, </a:t>
            </a:r>
            <a:r>
              <a:rPr lang="it-IT" sz="1400" dirty="0" err="1"/>
              <a:t>Hermjakob</a:t>
            </a:r>
            <a:r>
              <a:rPr lang="it-IT" sz="1400" dirty="0"/>
              <a:t> H, </a:t>
            </a:r>
            <a:r>
              <a:rPr lang="it-IT" sz="1400" dirty="0" err="1"/>
              <a:t>Orchard</a:t>
            </a:r>
            <a:r>
              <a:rPr lang="it-IT" sz="1400" dirty="0"/>
              <a:t> SE., </a:t>
            </a:r>
            <a:r>
              <a:rPr lang="it-IT" sz="1400" dirty="0" err="1"/>
              <a:t>Analyzing</a:t>
            </a:r>
            <a:r>
              <a:rPr lang="it-IT" sz="1400" dirty="0"/>
              <a:t> </a:t>
            </a:r>
            <a:r>
              <a:rPr lang="it-IT" sz="1400" dirty="0" err="1"/>
              <a:t>protein-protein</a:t>
            </a:r>
            <a:r>
              <a:rPr lang="it-IT" sz="1400" dirty="0"/>
              <a:t> </a:t>
            </a:r>
            <a:r>
              <a:rPr lang="it-IT" sz="1400" dirty="0" err="1"/>
              <a:t>interaction</a:t>
            </a:r>
            <a:r>
              <a:rPr lang="it-IT" sz="1400" dirty="0"/>
              <a:t> networks. </a:t>
            </a:r>
            <a:r>
              <a:rPr lang="it-IT" sz="1400" dirty="0" err="1"/>
              <a:t>J</a:t>
            </a:r>
            <a:r>
              <a:rPr lang="it-IT" sz="1400" dirty="0"/>
              <a:t> </a:t>
            </a:r>
            <a:r>
              <a:rPr lang="it-IT" sz="1400" dirty="0" err="1"/>
              <a:t>Proteome</a:t>
            </a:r>
            <a:r>
              <a:rPr lang="it-IT" sz="1400" dirty="0"/>
              <a:t> Res. 2012 </a:t>
            </a:r>
            <a:r>
              <a:rPr lang="it-IT" sz="1400" dirty="0" err="1"/>
              <a:t>Apr</a:t>
            </a:r>
            <a:r>
              <a:rPr lang="it-IT" sz="1400" dirty="0"/>
              <a:t> 6;11(4):2014-31. </a:t>
            </a:r>
            <a:r>
              <a:rPr lang="it-IT" sz="1400" dirty="0" err="1"/>
              <a:t>doi</a:t>
            </a:r>
            <a:r>
              <a:rPr lang="it-IT" sz="1400" dirty="0"/>
              <a:t>: 10.1021/pr201211w. </a:t>
            </a:r>
            <a:r>
              <a:rPr lang="it-IT" sz="1400" dirty="0" err="1"/>
              <a:t>Epub</a:t>
            </a:r>
            <a:r>
              <a:rPr lang="it-IT" sz="1400" dirty="0"/>
              <a:t> 2012 Mar 2. </a:t>
            </a:r>
            <a:r>
              <a:rPr lang="it-IT" sz="1400" dirty="0" err="1"/>
              <a:t>Review</a:t>
            </a:r>
            <a:r>
              <a:rPr lang="it-IT" sz="1400" dirty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GB" sz="1400" dirty="0"/>
              <a:t> </a:t>
            </a:r>
            <a:r>
              <a:rPr lang="it-IT" sz="1400" dirty="0"/>
              <a:t> </a:t>
            </a:r>
            <a:r>
              <a:rPr lang="en-GB" sz="1400" dirty="0" smtClean="0"/>
              <a:t>Orchard </a:t>
            </a:r>
            <a:r>
              <a:rPr lang="en-GB" sz="1400" dirty="0"/>
              <a:t>S.</a:t>
            </a:r>
            <a:r>
              <a:rPr lang="it-IT" sz="1400" dirty="0"/>
              <a:t>, </a:t>
            </a:r>
            <a:r>
              <a:rPr lang="en-GB" sz="1400" dirty="0"/>
              <a:t>Molecular</a:t>
            </a:r>
            <a:r>
              <a:rPr lang="en-GB" sz="1400" u="sng" dirty="0"/>
              <a:t> </a:t>
            </a:r>
            <a:r>
              <a:rPr lang="en-GB" sz="1400" dirty="0"/>
              <a:t>interaction</a:t>
            </a:r>
            <a:r>
              <a:rPr lang="en-GB" sz="1400" u="sng" dirty="0"/>
              <a:t> </a:t>
            </a:r>
            <a:r>
              <a:rPr lang="en-GB" sz="1400" dirty="0"/>
              <a:t>databases. Proteomics. 2012 May;12(10):1656-62. </a:t>
            </a:r>
            <a:r>
              <a:rPr lang="en-GB" sz="1400" dirty="0" err="1"/>
              <a:t>doi</a:t>
            </a:r>
            <a:r>
              <a:rPr lang="en-GB" sz="1400" dirty="0"/>
              <a:t>: 10.1002/pmic.201100484. Review.</a:t>
            </a:r>
            <a:endParaRPr lang="it-IT" sz="1400" dirty="0"/>
          </a:p>
          <a:p>
            <a:endParaRPr lang="it-IT" sz="1400" dirty="0"/>
          </a:p>
          <a:p>
            <a:endParaRPr lang="it-IT" sz="1200" dirty="0"/>
          </a:p>
          <a:p>
            <a:r>
              <a:rPr lang="it-IT" sz="1200" dirty="0"/>
              <a:t> </a:t>
            </a:r>
          </a:p>
          <a:p>
            <a:r>
              <a:rPr lang="en-GB" sz="1200" dirty="0"/>
              <a:t> 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66855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uff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0"/>
            <a:ext cx="785446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96395" y="6463207"/>
            <a:ext cx="283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Sable&amp;Jois</a:t>
            </a:r>
            <a:r>
              <a:rPr lang="en-US" dirty="0" smtClean="0"/>
              <a:t>, Molecules,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64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646894" y="256760"/>
            <a:ext cx="59765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 smtClean="0">
                <a:solidFill>
                  <a:srgbClr val="953735"/>
                </a:solidFill>
              </a:rPr>
              <a:t>Protein-Protein</a:t>
            </a:r>
            <a:r>
              <a:rPr lang="it-IT" sz="3200" b="1" dirty="0" smtClean="0">
                <a:solidFill>
                  <a:srgbClr val="953735"/>
                </a:solidFill>
              </a:rPr>
              <a:t> </a:t>
            </a:r>
            <a:r>
              <a:rPr lang="it-IT" sz="3200" b="1" dirty="0" err="1" smtClean="0">
                <a:solidFill>
                  <a:srgbClr val="953735"/>
                </a:solidFill>
              </a:rPr>
              <a:t>Interactions</a:t>
            </a:r>
            <a:r>
              <a:rPr lang="it-IT" sz="3200" b="1" dirty="0" smtClean="0">
                <a:solidFill>
                  <a:srgbClr val="953735"/>
                </a:solidFill>
              </a:rPr>
              <a:t> (</a:t>
            </a:r>
            <a:r>
              <a:rPr lang="it-IT" sz="3200" b="1" dirty="0" err="1" smtClean="0">
                <a:solidFill>
                  <a:srgbClr val="953735"/>
                </a:solidFill>
              </a:rPr>
              <a:t>PPIs</a:t>
            </a:r>
            <a:r>
              <a:rPr lang="it-IT" sz="3200" b="1" dirty="0" smtClean="0">
                <a:solidFill>
                  <a:srgbClr val="953735"/>
                </a:solidFill>
              </a:rPr>
              <a:t>)</a:t>
            </a:r>
            <a:endParaRPr lang="it-IT" sz="3200" b="1" dirty="0">
              <a:solidFill>
                <a:srgbClr val="953735"/>
              </a:solidFill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539023" y="1513091"/>
            <a:ext cx="81493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/>
              <a:buChar char="•"/>
            </a:pPr>
            <a:r>
              <a:rPr lang="en-GB" sz="2800" b="1" dirty="0" smtClean="0"/>
              <a:t>INTERACTOME: </a:t>
            </a:r>
            <a:r>
              <a:rPr lang="en-GB" sz="2800" dirty="0" smtClean="0"/>
              <a:t>A protein-protein interaction network</a:t>
            </a:r>
            <a:endParaRPr lang="en-GB" sz="2800" b="1" dirty="0" smtClean="0"/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GB" sz="2800" dirty="0" smtClean="0"/>
              <a:t>An </a:t>
            </a:r>
            <a:r>
              <a:rPr lang="en-GB" sz="2800" dirty="0" err="1" smtClean="0"/>
              <a:t>interactome</a:t>
            </a:r>
            <a:r>
              <a:rPr lang="en-GB" sz="2800" dirty="0" smtClean="0"/>
              <a:t> provides information about the organization of a </a:t>
            </a:r>
            <a:r>
              <a:rPr lang="en-US" sz="2800" dirty="0" smtClean="0"/>
              <a:t>cell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it-IT" sz="2800" dirty="0" err="1" smtClean="0"/>
              <a:t>Interactome</a:t>
            </a:r>
            <a:r>
              <a:rPr lang="it-IT" sz="2800" dirty="0" smtClean="0"/>
              <a:t> </a:t>
            </a:r>
            <a:r>
              <a:rPr lang="it-IT" sz="2800" dirty="0" err="1" smtClean="0"/>
              <a:t>models</a:t>
            </a:r>
            <a:r>
              <a:rPr lang="it-IT" sz="2800" dirty="0" smtClean="0"/>
              <a:t> can be </a:t>
            </a:r>
            <a:r>
              <a:rPr lang="it-IT" sz="2800" dirty="0" err="1" smtClean="0"/>
              <a:t>used</a:t>
            </a:r>
            <a:r>
              <a:rPr lang="it-IT" sz="2800" dirty="0" smtClean="0"/>
              <a:t> to </a:t>
            </a:r>
            <a:r>
              <a:rPr lang="it-IT" sz="2800" dirty="0" err="1" smtClean="0"/>
              <a:t>predict</a:t>
            </a:r>
            <a:r>
              <a:rPr lang="it-IT" sz="2800" dirty="0" smtClean="0"/>
              <a:t> </a:t>
            </a:r>
            <a:r>
              <a:rPr lang="it-IT" sz="2800" dirty="0" err="1" smtClean="0"/>
              <a:t>poorly</a:t>
            </a:r>
            <a:r>
              <a:rPr lang="it-IT" sz="2800" dirty="0" smtClean="0"/>
              <a:t> </a:t>
            </a:r>
            <a:r>
              <a:rPr lang="it-IT" sz="2800" dirty="0" err="1" smtClean="0"/>
              <a:t>characterised</a:t>
            </a:r>
            <a:r>
              <a:rPr lang="it-IT" sz="2800" dirty="0" smtClean="0"/>
              <a:t> </a:t>
            </a:r>
            <a:r>
              <a:rPr lang="it-IT" sz="2800" dirty="0" err="1" smtClean="0"/>
              <a:t>proteins</a:t>
            </a:r>
            <a:r>
              <a:rPr lang="it-IT" sz="2800" dirty="0" smtClean="0"/>
              <a:t> </a:t>
            </a:r>
            <a:r>
              <a:rPr lang="it-IT" sz="2800" dirty="0" err="1" smtClean="0"/>
              <a:t>into</a:t>
            </a:r>
            <a:r>
              <a:rPr lang="it-IT" sz="2800" dirty="0" smtClean="0"/>
              <a:t> </a:t>
            </a:r>
            <a:r>
              <a:rPr lang="it-IT" sz="2800" dirty="0" err="1" smtClean="0"/>
              <a:t>their</a:t>
            </a:r>
            <a:r>
              <a:rPr lang="it-IT" sz="2800" dirty="0" smtClean="0"/>
              <a:t> </a:t>
            </a:r>
            <a:r>
              <a:rPr lang="it-IT" sz="2800" dirty="0" err="1" smtClean="0"/>
              <a:t>functional</a:t>
            </a:r>
            <a:r>
              <a:rPr lang="it-IT" sz="2800" dirty="0" smtClean="0"/>
              <a:t> </a:t>
            </a:r>
            <a:r>
              <a:rPr lang="it-IT" sz="2800" dirty="0" err="1" smtClean="0"/>
              <a:t>context</a:t>
            </a:r>
            <a:r>
              <a:rPr lang="it-IT" sz="2800" dirty="0" smtClean="0"/>
              <a:t> 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it-IT" sz="2800" dirty="0" err="1" smtClean="0"/>
              <a:t>If</a:t>
            </a:r>
            <a:r>
              <a:rPr lang="it-IT" sz="2800" dirty="0" smtClean="0"/>
              <a:t> the </a:t>
            </a:r>
            <a:r>
              <a:rPr lang="it-IT" sz="2800" dirty="0" err="1" smtClean="0"/>
              <a:t>function</a:t>
            </a:r>
            <a:r>
              <a:rPr lang="it-IT" sz="2800" dirty="0" smtClean="0"/>
              <a:t> of </a:t>
            </a:r>
            <a:r>
              <a:rPr lang="it-IT" sz="2800" dirty="0" err="1" smtClean="0"/>
              <a:t>one</a:t>
            </a:r>
            <a:r>
              <a:rPr lang="it-IT" sz="2800" dirty="0" smtClean="0"/>
              <a:t> </a:t>
            </a:r>
            <a:r>
              <a:rPr lang="it-IT" sz="2800" dirty="0" err="1" smtClean="0"/>
              <a:t>protein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known</a:t>
            </a:r>
            <a:r>
              <a:rPr lang="it-IT" sz="2800" dirty="0" smtClean="0"/>
              <a:t>, the </a:t>
            </a:r>
            <a:r>
              <a:rPr lang="it-IT" sz="2800" dirty="0" err="1" smtClean="0"/>
              <a:t>function</a:t>
            </a:r>
            <a:r>
              <a:rPr lang="it-IT" sz="2800" dirty="0" smtClean="0"/>
              <a:t> of </a:t>
            </a:r>
            <a:r>
              <a:rPr lang="it-IT" sz="2800" dirty="0" err="1" smtClean="0"/>
              <a:t>its</a:t>
            </a:r>
            <a:r>
              <a:rPr lang="it-IT" sz="2800" dirty="0" smtClean="0"/>
              <a:t> </a:t>
            </a:r>
            <a:r>
              <a:rPr lang="it-IT" sz="2800" dirty="0" err="1" smtClean="0"/>
              <a:t>binding</a:t>
            </a:r>
            <a:r>
              <a:rPr lang="it-IT" sz="2800" dirty="0" smtClean="0"/>
              <a:t> </a:t>
            </a:r>
            <a:r>
              <a:rPr lang="it-IT" sz="2800" dirty="0" err="1" smtClean="0"/>
              <a:t>partners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likely</a:t>
            </a:r>
            <a:r>
              <a:rPr lang="it-IT" sz="2800" dirty="0" smtClean="0"/>
              <a:t> to be </a:t>
            </a:r>
            <a:r>
              <a:rPr lang="it-IT" sz="2800" dirty="0" err="1" smtClean="0"/>
              <a:t>related</a:t>
            </a:r>
            <a:r>
              <a:rPr lang="it-IT" sz="2800" dirty="0" smtClean="0"/>
              <a:t> ("</a:t>
            </a:r>
            <a:r>
              <a:rPr lang="it-IT" sz="2800" dirty="0" err="1" smtClean="0"/>
              <a:t>guilty</a:t>
            </a:r>
            <a:r>
              <a:rPr lang="it-IT" sz="2800" dirty="0" smtClean="0"/>
              <a:t> by </a:t>
            </a:r>
            <a:r>
              <a:rPr lang="it-IT" sz="2800" dirty="0" err="1" smtClean="0"/>
              <a:t>association</a:t>
            </a:r>
            <a:r>
              <a:rPr lang="it-IT" sz="2800" dirty="0" smtClean="0"/>
              <a:t>")</a:t>
            </a:r>
            <a:endParaRPr lang="it-IT" sz="2800" dirty="0"/>
          </a:p>
        </p:txBody>
      </p:sp>
      <p:sp>
        <p:nvSpPr>
          <p:cNvPr id="3" name="Rettangolo 2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256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89778" y="1838439"/>
            <a:ext cx="8539996" cy="2552181"/>
          </a:xfrm>
        </p:spPr>
        <p:txBody>
          <a:bodyPr>
            <a:normAutofit/>
          </a:bodyPr>
          <a:lstStyle/>
          <a:p>
            <a:r>
              <a:rPr lang="en-US" dirty="0" smtClean="0"/>
              <a:t>Web resources describing results of PPI experiments </a:t>
            </a:r>
            <a:endParaRPr lang="it-IT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4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830348" y="1772646"/>
            <a:ext cx="7660687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 smtClean="0">
                <a:solidFill>
                  <a:srgbClr val="000000"/>
                </a:solidFill>
                <a:cs typeface="Arial"/>
              </a:rPr>
              <a:t>Several</a:t>
            </a:r>
            <a:r>
              <a:rPr lang="it-IT" sz="2400" dirty="0" smtClean="0">
                <a:solidFill>
                  <a:srgbClr val="000000"/>
                </a:solidFill>
                <a:cs typeface="Arial"/>
              </a:rPr>
              <a:t> Web </a:t>
            </a:r>
            <a:r>
              <a:rPr lang="it-IT" sz="2400" dirty="0" err="1">
                <a:solidFill>
                  <a:srgbClr val="000000"/>
                </a:solidFill>
                <a:cs typeface="Arial"/>
              </a:rPr>
              <a:t>resources</a:t>
            </a:r>
            <a:r>
              <a:rPr lang="it-IT" sz="2400" dirty="0">
                <a:solidFill>
                  <a:srgbClr val="000000"/>
                </a:solidFill>
                <a:cs typeface="Arial"/>
              </a:rPr>
              <a:t> </a:t>
            </a:r>
            <a:r>
              <a:rPr lang="it-IT" sz="2400" dirty="0" err="1">
                <a:solidFill>
                  <a:srgbClr val="000000"/>
                </a:solidFill>
                <a:cs typeface="Arial"/>
              </a:rPr>
              <a:t>describing</a:t>
            </a:r>
            <a:r>
              <a:rPr lang="it-IT" sz="2400" dirty="0">
                <a:solidFill>
                  <a:srgbClr val="000000"/>
                </a:solidFill>
                <a:cs typeface="Arial"/>
              </a:rPr>
              <a:t> PPI </a:t>
            </a:r>
            <a:r>
              <a:rPr lang="it-IT" sz="2400" dirty="0" smtClean="0">
                <a:solidFill>
                  <a:srgbClr val="000000"/>
                </a:solidFill>
                <a:cs typeface="Arial"/>
              </a:rPr>
              <a:t>data </a:t>
            </a:r>
            <a:r>
              <a:rPr lang="it-IT" sz="2400" dirty="0" err="1" smtClean="0">
                <a:solidFill>
                  <a:srgbClr val="000000"/>
                </a:solidFill>
                <a:cs typeface="Arial"/>
              </a:rPr>
              <a:t>exist</a:t>
            </a:r>
            <a:r>
              <a:rPr lang="it-IT" sz="2400" dirty="0" smtClean="0">
                <a:solidFill>
                  <a:srgbClr val="000000"/>
                </a:solidFill>
                <a:cs typeface="Arial"/>
              </a:rPr>
              <a:t> </a:t>
            </a:r>
            <a:r>
              <a:rPr lang="it-IT" sz="2400" dirty="0">
                <a:solidFill>
                  <a:srgbClr val="000000"/>
                </a:solidFill>
                <a:cs typeface="Arial"/>
              </a:rPr>
              <a:t/>
            </a:r>
            <a:br>
              <a:rPr lang="it-IT" sz="2400" dirty="0">
                <a:solidFill>
                  <a:srgbClr val="000000"/>
                </a:solidFill>
                <a:cs typeface="Arial"/>
              </a:rPr>
            </a:br>
            <a:endParaRPr lang="it-IT" sz="2400" dirty="0" smtClean="0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it-IT" sz="2400" dirty="0" smtClean="0">
                <a:solidFill>
                  <a:srgbClr val="000000"/>
                </a:solidFill>
                <a:cs typeface="Arial"/>
              </a:rPr>
              <a:t>UNIPROT</a:t>
            </a:r>
          </a:p>
          <a:p>
            <a:pPr marL="285750" indent="-285750">
              <a:buFont typeface="Arial"/>
              <a:buChar char="•"/>
            </a:pPr>
            <a:endParaRPr lang="it-IT" sz="2400" dirty="0" smtClean="0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it-IT" sz="2400" dirty="0" smtClean="0">
                <a:solidFill>
                  <a:srgbClr val="000000"/>
                </a:solidFill>
                <a:cs typeface="Arial"/>
              </a:rPr>
              <a:t>PDB </a:t>
            </a:r>
          </a:p>
          <a:p>
            <a:pPr marL="285750" indent="-285750">
              <a:buFont typeface="Arial"/>
              <a:buChar char="•"/>
            </a:pPr>
            <a:endParaRPr lang="it-IT" sz="2400" dirty="0" smtClean="0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it-IT" sz="2400" dirty="0" smtClean="0">
                <a:solidFill>
                  <a:srgbClr val="000000"/>
                </a:solidFill>
                <a:cs typeface="Arial"/>
              </a:rPr>
              <a:t>PSICQUIC </a:t>
            </a:r>
          </a:p>
          <a:p>
            <a:pPr marL="285750" indent="-285750">
              <a:buFont typeface="Arial"/>
              <a:buChar char="•"/>
            </a:pPr>
            <a:endParaRPr lang="it-IT" sz="2400" dirty="0" smtClean="0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it-IT" sz="2400" dirty="0" smtClean="0">
                <a:solidFill>
                  <a:srgbClr val="000000"/>
                </a:solidFill>
                <a:cs typeface="Arial"/>
              </a:rPr>
              <a:t>MENTHA  and VIRUS </a:t>
            </a:r>
            <a:r>
              <a:rPr lang="it-IT" sz="2400" dirty="0">
                <a:solidFill>
                  <a:srgbClr val="000000"/>
                </a:solidFill>
                <a:cs typeface="Arial"/>
              </a:rPr>
              <a:t>MENTHA </a:t>
            </a:r>
            <a:endParaRPr lang="it-IT" sz="2400" dirty="0"/>
          </a:p>
          <a:p>
            <a:pPr marL="285750" indent="-285750">
              <a:buFont typeface="Arial"/>
              <a:buChar char="•"/>
            </a:pPr>
            <a:endParaRPr lang="it-IT" sz="2400" dirty="0" smtClean="0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it-IT" sz="2400" dirty="0" smtClean="0">
              <a:solidFill>
                <a:srgbClr val="000000"/>
              </a:solidFill>
              <a:cs typeface="Arial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1826025" y="556963"/>
            <a:ext cx="60250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cs typeface="Arial"/>
              </a:rPr>
              <a:t>Web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cs typeface="Arial"/>
              </a:rPr>
              <a:t>resources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cs typeface="Arial"/>
              </a:rPr>
              <a:t>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cs typeface="Arial"/>
              </a:rPr>
              <a:t>describing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cs typeface="Arial"/>
              </a:rPr>
              <a:t> PPI data</a:t>
            </a:r>
            <a:endParaRPr lang="it-IT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168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3943391" y="180289"/>
            <a:ext cx="149572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GB" sz="3200" b="1" dirty="0" err="1">
                <a:solidFill>
                  <a:srgbClr val="953735"/>
                </a:solidFill>
                <a:ea typeface="+mj-ea"/>
                <a:cs typeface="+mj-cs"/>
              </a:rPr>
              <a:t>UniProt</a:t>
            </a:r>
            <a:endParaRPr lang="en-GB" sz="3200" b="1" dirty="0">
              <a:solidFill>
                <a:srgbClr val="953735"/>
              </a:solidFill>
              <a:ea typeface="+mj-ea"/>
              <a:cs typeface="+mj-cs"/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-850086" y="966554"/>
            <a:ext cx="4551837" cy="2188133"/>
            <a:chOff x="741363" y="1684338"/>
            <a:chExt cx="4003674" cy="1719263"/>
          </a:xfrm>
        </p:grpSpPr>
        <p:sp>
          <p:nvSpPr>
            <p:cNvPr id="14338" name="Text Box 3"/>
            <p:cNvSpPr txBox="1">
              <a:spLocks noChangeArrowheads="1"/>
            </p:cNvSpPr>
            <p:nvPr/>
          </p:nvSpPr>
          <p:spPr bwMode="auto">
            <a:xfrm>
              <a:off x="741363" y="1684338"/>
              <a:ext cx="1841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b="0" baseline="0">
                <a:solidFill>
                  <a:schemeClr val="accent2"/>
                </a:solidFill>
                <a:latin typeface="Arial" charset="0"/>
              </a:endParaRPr>
            </a:p>
          </p:txBody>
        </p:sp>
        <p:pic>
          <p:nvPicPr>
            <p:cNvPr id="3" name="Immagine 2" descr="Schermata 2015-12-09 a 15.28.07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39" t="63880" r="25777" b="6847"/>
            <a:stretch/>
          </p:blipFill>
          <p:spPr>
            <a:xfrm>
              <a:off x="1601371" y="2830647"/>
              <a:ext cx="3134620" cy="572954"/>
            </a:xfrm>
            <a:prstGeom prst="rect">
              <a:avLst/>
            </a:prstGeom>
          </p:spPr>
        </p:pic>
        <p:pic>
          <p:nvPicPr>
            <p:cNvPr id="22" name="Immagine 21" descr="Schermata 2015-12-09 a 15.28.07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39" r="25777" b="45637"/>
            <a:stretch/>
          </p:blipFill>
          <p:spPr>
            <a:xfrm>
              <a:off x="1610417" y="1766625"/>
              <a:ext cx="3134620" cy="1064021"/>
            </a:xfrm>
            <a:prstGeom prst="rect">
              <a:avLst/>
            </a:prstGeom>
          </p:spPr>
        </p:pic>
      </p:grpSp>
      <p:sp>
        <p:nvSpPr>
          <p:cNvPr id="5" name="Rettangolo 4"/>
          <p:cNvSpPr/>
          <p:nvPr/>
        </p:nvSpPr>
        <p:spPr>
          <a:xfrm>
            <a:off x="63919" y="3238509"/>
            <a:ext cx="9006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A non redundant protein database, with maximal coverage including </a:t>
            </a:r>
            <a:r>
              <a:rPr lang="en-US" sz="2400" dirty="0" smtClean="0"/>
              <a:t>splicing </a:t>
            </a:r>
            <a:r>
              <a:rPr lang="en-US" sz="2400" dirty="0"/>
              <a:t>isoforms, disease </a:t>
            </a:r>
            <a:r>
              <a:rPr lang="en-US" sz="2400" dirty="0" smtClean="0"/>
              <a:t>variants </a:t>
            </a:r>
            <a:r>
              <a:rPr lang="en-US" sz="2400" dirty="0"/>
              <a:t>and PTMs. 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65025" y="4166321"/>
            <a:ext cx="9114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  <a:defRPr/>
            </a:pPr>
            <a:r>
              <a:rPr lang="en-GB" sz="2400" baseline="0" dirty="0" smtClean="0">
                <a:solidFill>
                  <a:srgbClr val="000000"/>
                </a:solidFill>
              </a:rPr>
              <a:t>Easy protein identification,</a:t>
            </a:r>
            <a:r>
              <a:rPr lang="en-GB" sz="2400" b="0" baseline="0" dirty="0" smtClean="0">
                <a:solidFill>
                  <a:srgbClr val="000000"/>
                </a:solidFill>
              </a:rPr>
              <a:t> </a:t>
            </a:r>
            <a:r>
              <a:rPr lang="en-GB" sz="2400" dirty="0">
                <a:solidFill>
                  <a:srgbClr val="000000"/>
                </a:solidFill>
              </a:rPr>
              <a:t>s</a:t>
            </a:r>
            <a:r>
              <a:rPr lang="en-GB" sz="2400" b="0" baseline="0" dirty="0" smtClean="0">
                <a:solidFill>
                  <a:srgbClr val="000000"/>
                </a:solidFill>
              </a:rPr>
              <a:t>table </a:t>
            </a:r>
            <a:r>
              <a:rPr lang="en-GB" sz="2400" b="0" baseline="0" dirty="0">
                <a:solidFill>
                  <a:srgbClr val="000000"/>
                </a:solidFill>
              </a:rPr>
              <a:t>identifiers and </a:t>
            </a:r>
            <a:r>
              <a:rPr lang="en-GB" sz="2400" b="0" baseline="0" dirty="0" smtClean="0">
                <a:solidFill>
                  <a:srgbClr val="000000"/>
                </a:solidFill>
              </a:rPr>
              <a:t>consistent </a:t>
            </a:r>
            <a:r>
              <a:rPr lang="en-GB" sz="2400" b="0" baseline="0" dirty="0">
                <a:solidFill>
                  <a:srgbClr val="000000"/>
                </a:solidFill>
              </a:rPr>
              <a:t>nomenclature/controlled </a:t>
            </a:r>
            <a:r>
              <a:rPr lang="en-GB" sz="2400" b="0" baseline="0" dirty="0" smtClean="0">
                <a:solidFill>
                  <a:srgbClr val="000000"/>
                </a:solidFill>
              </a:rPr>
              <a:t>vocabularies.</a:t>
            </a:r>
            <a:endParaRPr lang="en-GB" sz="2400" b="0" baseline="0" dirty="0">
              <a:solidFill>
                <a:srgbClr val="000000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-22623" y="5111975"/>
            <a:ext cx="9006045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  <a:defRPr/>
            </a:pPr>
            <a:r>
              <a:rPr lang="en-GB" sz="2400" dirty="0" smtClean="0">
                <a:solidFill>
                  <a:srgbClr val="000000"/>
                </a:solidFill>
              </a:rPr>
              <a:t>Detailed </a:t>
            </a:r>
            <a:r>
              <a:rPr lang="en-GB" sz="2400" dirty="0">
                <a:solidFill>
                  <a:srgbClr val="000000"/>
                </a:solidFill>
              </a:rPr>
              <a:t>information on protein function, biological processes, molecular interactions and  </a:t>
            </a:r>
            <a:r>
              <a:rPr lang="en-GB" sz="2400" dirty="0" smtClean="0">
                <a:solidFill>
                  <a:srgbClr val="000000"/>
                </a:solidFill>
              </a:rPr>
              <a:t>pathways </a:t>
            </a:r>
            <a:r>
              <a:rPr lang="en-GB" sz="2400" dirty="0">
                <a:solidFill>
                  <a:srgbClr val="000000"/>
                </a:solidFill>
              </a:rPr>
              <a:t>cross-referenced to external source</a:t>
            </a:r>
            <a:endParaRPr lang="en-GB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3914764" y="1441120"/>
            <a:ext cx="4217666" cy="1200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400" b="1" dirty="0" err="1"/>
              <a:t>Uniprot</a:t>
            </a:r>
            <a:r>
              <a:rPr lang="en-GB" sz="2400" dirty="0"/>
              <a:t> is the highest quality and </a:t>
            </a:r>
            <a:r>
              <a:rPr lang="en-GB" sz="2400" dirty="0" smtClean="0"/>
              <a:t>most </a:t>
            </a:r>
            <a:r>
              <a:rPr lang="en-GB" sz="2400" dirty="0"/>
              <a:t>accurately annotated protein </a:t>
            </a:r>
            <a:r>
              <a:rPr lang="en-GB" sz="2400" dirty="0" smtClean="0"/>
              <a:t> sequence </a:t>
            </a:r>
            <a:r>
              <a:rPr lang="en-GB" sz="2400" dirty="0"/>
              <a:t>database.</a:t>
            </a:r>
          </a:p>
        </p:txBody>
      </p:sp>
    </p:spTree>
    <p:extLst>
      <p:ext uri="{BB962C8B-B14F-4D97-AF65-F5344CB8AC3E}">
        <p14:creationId xmlns:p14="http://schemas.microsoft.com/office/powerpoint/2010/main" val="576164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3234042" y="280855"/>
            <a:ext cx="2723622" cy="5847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rgbClr val="953735"/>
                </a:solidFill>
              </a:rPr>
              <a:t>UniProt</a:t>
            </a:r>
            <a:r>
              <a:rPr lang="en-US" sz="3200" b="1" dirty="0" smtClean="0">
                <a:solidFill>
                  <a:srgbClr val="953735"/>
                </a:solidFill>
              </a:rPr>
              <a:t> </a:t>
            </a:r>
            <a:r>
              <a:rPr lang="en-US" sz="3200" b="1" dirty="0">
                <a:solidFill>
                  <a:srgbClr val="953735"/>
                </a:solidFill>
              </a:rPr>
              <a:t>Search </a:t>
            </a:r>
            <a:endParaRPr lang="it-IT" sz="3200" b="1" dirty="0">
              <a:solidFill>
                <a:srgbClr val="953735"/>
              </a:solidFill>
            </a:endParaRPr>
          </a:p>
        </p:txBody>
      </p:sp>
      <p:pic>
        <p:nvPicPr>
          <p:cNvPr id="4" name="Immagine 3" descr="Schermata 2015-12-09 a 16.09.1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26" y="1385729"/>
            <a:ext cx="8344683" cy="3977183"/>
          </a:xfrm>
          <a:prstGeom prst="rect">
            <a:avLst/>
          </a:prstGeom>
        </p:spPr>
      </p:pic>
      <p:sp>
        <p:nvSpPr>
          <p:cNvPr id="36870" name="Oval 5"/>
          <p:cNvSpPr>
            <a:spLocks noChangeArrowheads="1"/>
          </p:cNvSpPr>
          <p:nvPr/>
        </p:nvSpPr>
        <p:spPr bwMode="auto">
          <a:xfrm>
            <a:off x="1572847" y="3694434"/>
            <a:ext cx="431800" cy="431800"/>
          </a:xfrm>
          <a:prstGeom prst="ellipse">
            <a:avLst/>
          </a:prstGeom>
          <a:noFill/>
          <a:ln w="25400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>
              <a:solidFill>
                <a:srgbClr val="953735"/>
              </a:solidFill>
            </a:endParaRPr>
          </a:p>
        </p:txBody>
      </p:sp>
      <p:sp>
        <p:nvSpPr>
          <p:cNvPr id="5" name="Freccia giù 4"/>
          <p:cNvSpPr/>
          <p:nvPr/>
        </p:nvSpPr>
        <p:spPr>
          <a:xfrm>
            <a:off x="1862490" y="1993451"/>
            <a:ext cx="213753" cy="476311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953735"/>
              </a:solidFill>
            </a:endParaRPr>
          </a:p>
        </p:txBody>
      </p:sp>
      <p:pic>
        <p:nvPicPr>
          <p:cNvPr id="6" name="Immagine 5" descr="Schermata 2015-12-09 a 16.13.31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00"/>
            <a:ext cx="9144000" cy="4447042"/>
          </a:xfrm>
          <a:prstGeom prst="rect">
            <a:avLst/>
          </a:prstGeom>
        </p:spPr>
      </p:pic>
      <p:sp>
        <p:nvSpPr>
          <p:cNvPr id="8" name="Freccia giù 7"/>
          <p:cNvSpPr/>
          <p:nvPr/>
        </p:nvSpPr>
        <p:spPr>
          <a:xfrm>
            <a:off x="2302446" y="1993451"/>
            <a:ext cx="255316" cy="546875"/>
          </a:xfrm>
          <a:prstGeom prst="downArrow">
            <a:avLst/>
          </a:prstGeom>
          <a:solidFill>
            <a:srgbClr val="95373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953735"/>
              </a:solidFill>
            </a:endParaRPr>
          </a:p>
        </p:txBody>
      </p:sp>
      <p:sp>
        <p:nvSpPr>
          <p:cNvPr id="16" name="Ovale 15"/>
          <p:cNvSpPr/>
          <p:nvPr/>
        </p:nvSpPr>
        <p:spPr>
          <a:xfrm>
            <a:off x="1461718" y="3923769"/>
            <a:ext cx="526326" cy="1051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8636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739771" y="163783"/>
            <a:ext cx="4283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smtClean="0">
                <a:solidFill>
                  <a:srgbClr val="953735"/>
                </a:solidFill>
              </a:rPr>
              <a:t>PROTEIN INFORMATION</a:t>
            </a:r>
            <a:endParaRPr lang="it-IT" sz="3200" b="1" dirty="0">
              <a:solidFill>
                <a:srgbClr val="953735"/>
              </a:solidFill>
            </a:endParaRPr>
          </a:p>
        </p:txBody>
      </p:sp>
      <p:pic>
        <p:nvPicPr>
          <p:cNvPr id="5" name="Immagine 4" descr="Schermata 2015-12-12 alle 17.44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8" y="1022998"/>
            <a:ext cx="8948659" cy="5637445"/>
          </a:xfrm>
          <a:prstGeom prst="rect">
            <a:avLst/>
          </a:prstGeom>
        </p:spPr>
      </p:pic>
      <p:pic>
        <p:nvPicPr>
          <p:cNvPr id="6" name="Immagine 5" descr="Schermata 2015-12-12 alle 17.45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4" y="456171"/>
            <a:ext cx="2351710" cy="632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54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499113" y="540806"/>
            <a:ext cx="2753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rgbClr val="953735"/>
                </a:solidFill>
              </a:rPr>
              <a:t>GOING IN DETAILS…</a:t>
            </a:r>
            <a:endParaRPr lang="it-IT" sz="2400" b="1" dirty="0">
              <a:solidFill>
                <a:srgbClr val="953735"/>
              </a:solidFill>
            </a:endParaRPr>
          </a:p>
        </p:txBody>
      </p:sp>
      <p:pic>
        <p:nvPicPr>
          <p:cNvPr id="10" name="Immagine 9" descr="Schermata 2015-12-09 a 16.22.50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9" y="1002471"/>
            <a:ext cx="8936041" cy="4699000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e 10"/>
          <p:cNvSpPr/>
          <p:nvPr/>
        </p:nvSpPr>
        <p:spPr>
          <a:xfrm>
            <a:off x="9936" y="1455446"/>
            <a:ext cx="1312333" cy="39511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pic>
        <p:nvPicPr>
          <p:cNvPr id="12" name="Immagine 11" descr="Schermata 2015-12-09 a 16.23.04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4" y="1129472"/>
            <a:ext cx="8670072" cy="4571999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Ovale 13"/>
          <p:cNvSpPr/>
          <p:nvPr/>
        </p:nvSpPr>
        <p:spPr>
          <a:xfrm>
            <a:off x="218264" y="1953951"/>
            <a:ext cx="1312333" cy="27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pic>
        <p:nvPicPr>
          <p:cNvPr id="13" name="Immagine 12" descr="Schermata 2015-12-09 a 16.23.27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70" y="1039483"/>
            <a:ext cx="8477680" cy="4520057"/>
          </a:xfrm>
          <a:prstGeom prst="rect">
            <a:avLst/>
          </a:prstGeom>
          <a:ln>
            <a:solidFill>
              <a:srgbClr val="1F497D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Ovale 15"/>
          <p:cNvSpPr/>
          <p:nvPr/>
        </p:nvSpPr>
        <p:spPr>
          <a:xfrm>
            <a:off x="372670" y="1982818"/>
            <a:ext cx="992941" cy="273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pic>
        <p:nvPicPr>
          <p:cNvPr id="17" name="Immagine 16" descr="Schermata 2015-12-09 a 16.23.49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22" y="1039483"/>
            <a:ext cx="8445000" cy="4405486"/>
          </a:xfrm>
          <a:prstGeom prst="rect">
            <a:avLst/>
          </a:prstGeom>
          <a:ln>
            <a:solidFill>
              <a:srgbClr val="1F497D"/>
            </a:solidFill>
          </a:ln>
        </p:spPr>
      </p:pic>
      <p:pic>
        <p:nvPicPr>
          <p:cNvPr id="18" name="Immagine 17" descr="Schermata 2015-12-09 a 16.24.13.pn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70" y="1129472"/>
            <a:ext cx="8373052" cy="4519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Ovale 24"/>
          <p:cNvSpPr/>
          <p:nvPr/>
        </p:nvSpPr>
        <p:spPr>
          <a:xfrm>
            <a:off x="440403" y="2429496"/>
            <a:ext cx="1049867" cy="29068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pic>
        <p:nvPicPr>
          <p:cNvPr id="20" name="Immagine 19" descr="Schermata 2015-12-09 a 16.24.27.png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8" y="1039483"/>
            <a:ext cx="8869922" cy="4463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Ovale 21"/>
          <p:cNvSpPr/>
          <p:nvPr/>
        </p:nvSpPr>
        <p:spPr>
          <a:xfrm>
            <a:off x="104499" y="2861883"/>
            <a:ext cx="1126455" cy="35701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pic>
        <p:nvPicPr>
          <p:cNvPr id="21" name="Immagine 20" descr="Schermata 2015-12-09 a 16.24.51.png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91" y="1305670"/>
            <a:ext cx="8813509" cy="4395801"/>
          </a:xfrm>
          <a:prstGeom prst="rect">
            <a:avLst/>
          </a:prstGeom>
          <a:ln>
            <a:solidFill>
              <a:srgbClr val="1F497D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Ovale 22"/>
          <p:cNvSpPr/>
          <p:nvPr/>
        </p:nvSpPr>
        <p:spPr>
          <a:xfrm>
            <a:off x="170619" y="3389523"/>
            <a:ext cx="1060336" cy="265256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1875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25" grpId="0" animBg="1"/>
      <p:bldP spid="22" grpId="0" animBg="1"/>
      <p:bldP spid="2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2342444" y="445895"/>
            <a:ext cx="544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rgbClr val="953735"/>
                </a:solidFill>
              </a:rPr>
              <a:t>STRUCTURAL INFORMATION IN UNIPROT</a:t>
            </a:r>
            <a:endParaRPr lang="it-IT" sz="2400" b="1" dirty="0">
              <a:solidFill>
                <a:srgbClr val="953735"/>
              </a:solidFill>
            </a:endParaRPr>
          </a:p>
        </p:txBody>
      </p:sp>
      <p:pic>
        <p:nvPicPr>
          <p:cNvPr id="7" name="Immagine 6" descr="Schermata 2015-12-09 a 17.00.05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25" y="1404056"/>
            <a:ext cx="8659297" cy="3718278"/>
          </a:xfrm>
          <a:prstGeom prst="rect">
            <a:avLst/>
          </a:prstGeom>
          <a:ln>
            <a:solidFill>
              <a:srgbClr val="1F497D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e 8"/>
          <p:cNvSpPr/>
          <p:nvPr/>
        </p:nvSpPr>
        <p:spPr>
          <a:xfrm>
            <a:off x="2540000" y="3880556"/>
            <a:ext cx="465667" cy="254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6390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2794000" y="445895"/>
            <a:ext cx="369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rgbClr val="953735"/>
                </a:solidFill>
              </a:rPr>
              <a:t>PROTEIN DATA BANK (PDB)</a:t>
            </a:r>
            <a:endParaRPr lang="it-IT" sz="2400" b="1" dirty="0">
              <a:solidFill>
                <a:srgbClr val="953735"/>
              </a:solidFill>
            </a:endParaRPr>
          </a:p>
        </p:txBody>
      </p:sp>
      <p:pic>
        <p:nvPicPr>
          <p:cNvPr id="11" name="Immagine 10" descr="Schermata 2015-12-09 a 17.07.5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52"/>
          <a:stretch/>
        </p:blipFill>
        <p:spPr>
          <a:xfrm>
            <a:off x="402643" y="1127772"/>
            <a:ext cx="8429705" cy="1398117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magine 18" descr="Schermata 2015-12-09 a 17.07.55.png"/>
          <p:cNvPicPr>
            <a:picLocks noChangeAspect="1"/>
          </p:cNvPicPr>
          <p:nvPr/>
        </p:nvPicPr>
        <p:blipFill rotWithShape="1"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42" t="36209" r="4442" b="-5038"/>
          <a:stretch/>
        </p:blipFill>
        <p:spPr>
          <a:xfrm>
            <a:off x="29200" y="2543488"/>
            <a:ext cx="8803147" cy="3165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ttangolo 11"/>
          <p:cNvSpPr/>
          <p:nvPr/>
        </p:nvSpPr>
        <p:spPr>
          <a:xfrm>
            <a:off x="1" y="3102142"/>
            <a:ext cx="89834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PDB </a:t>
            </a:r>
            <a:r>
              <a:rPr lang="en-US" sz="2000" b="1" dirty="0"/>
              <a:t>is an </a:t>
            </a:r>
            <a:r>
              <a:rPr lang="en-US" sz="2000" b="1" dirty="0" smtClean="0"/>
              <a:t>portal promoting </a:t>
            </a:r>
            <a:r>
              <a:rPr lang="en-US" sz="2000" b="1" dirty="0"/>
              <a:t>exploration in the world of proteins and nucleic acids. </a:t>
            </a:r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 smtClean="0"/>
              <a:t>Along </a:t>
            </a:r>
            <a:r>
              <a:rPr lang="en-US" sz="2000" b="1" dirty="0"/>
              <a:t>with our Worldwide PDB collaborators, RCSB PDB curates, annotates, and makes </a:t>
            </a:r>
            <a:r>
              <a:rPr lang="en-US" sz="2000" b="1" dirty="0" smtClean="0"/>
              <a:t>publicly available </a:t>
            </a:r>
            <a:r>
              <a:rPr lang="en-US" sz="2000" b="1" dirty="0"/>
              <a:t>the PDB data deposited by scientists around the globe. </a:t>
            </a:r>
          </a:p>
          <a:p>
            <a:endParaRPr lang="en-US" sz="2000" b="1" dirty="0"/>
          </a:p>
          <a:p>
            <a:r>
              <a:rPr lang="en-US" sz="2000" b="1" dirty="0" smtClean="0"/>
              <a:t>The </a:t>
            </a:r>
            <a:r>
              <a:rPr lang="en-US" sz="2000" b="1" dirty="0"/>
              <a:t>RCSB PDB </a:t>
            </a:r>
            <a:r>
              <a:rPr lang="en-US" sz="2000" b="1" dirty="0" smtClean="0"/>
              <a:t>provides </a:t>
            </a:r>
            <a:r>
              <a:rPr lang="en-US" sz="2000" b="1" dirty="0"/>
              <a:t>a window to these data through a rich online resource with powerful  </a:t>
            </a:r>
            <a:r>
              <a:rPr lang="en-US" sz="2000" b="1" dirty="0" smtClean="0"/>
              <a:t>searching</a:t>
            </a:r>
            <a:r>
              <a:rPr lang="en-US" sz="2000" b="1" dirty="0"/>
              <a:t>, reporting, and visualization tools for researchers. 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309125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3631920" y="425211"/>
            <a:ext cx="1506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rgbClr val="953735"/>
                </a:solidFill>
              </a:rPr>
              <a:t>PDB:1OA8</a:t>
            </a:r>
            <a:endParaRPr lang="it-IT" sz="2400" b="1" dirty="0">
              <a:solidFill>
                <a:srgbClr val="953735"/>
              </a:solidFill>
            </a:endParaRPr>
          </a:p>
        </p:txBody>
      </p:sp>
      <p:pic>
        <p:nvPicPr>
          <p:cNvPr id="2" name="Immagine 1" descr="Schermata 2015-12-09 a 17.16.34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16" y="1194423"/>
            <a:ext cx="8170800" cy="503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28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Immagine 24" descr="alma-logo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sp>
        <p:nvSpPr>
          <p:cNvPr id="5" name="CasellaDiTesto 4"/>
          <p:cNvSpPr txBox="1"/>
          <p:nvPr/>
        </p:nvSpPr>
        <p:spPr>
          <a:xfrm>
            <a:off x="3837136" y="403561"/>
            <a:ext cx="530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 smtClean="0">
                <a:solidFill>
                  <a:srgbClr val="953735"/>
                </a:solidFill>
              </a:rPr>
              <a:t>PDBe</a:t>
            </a:r>
            <a:endParaRPr lang="it-IT" sz="2400" b="1" dirty="0">
              <a:solidFill>
                <a:srgbClr val="953735"/>
              </a:solidFill>
            </a:endParaRPr>
          </a:p>
        </p:txBody>
      </p:sp>
      <p:pic>
        <p:nvPicPr>
          <p:cNvPr id="2" name="Immagine 1" descr="Schermata 2015-12-09 a 17.20.49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45" y="1095829"/>
            <a:ext cx="7683938" cy="5141283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125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209605" y="1287108"/>
            <a:ext cx="877381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Arial"/>
                <a:cs typeface="Arial"/>
              </a:rPr>
              <a:t>A variety </a:t>
            </a:r>
            <a:r>
              <a:rPr lang="en-GB" sz="2400" dirty="0">
                <a:latin typeface="Arial"/>
                <a:cs typeface="Arial"/>
              </a:rPr>
              <a:t>of </a:t>
            </a:r>
            <a:r>
              <a:rPr lang="en-GB" sz="2400" dirty="0" smtClean="0">
                <a:latin typeface="Arial"/>
                <a:cs typeface="Arial"/>
              </a:rPr>
              <a:t>techniques </a:t>
            </a:r>
            <a:r>
              <a:rPr lang="en-GB" sz="2400" dirty="0">
                <a:latin typeface="Arial"/>
                <a:cs typeface="Arial"/>
              </a:rPr>
              <a:t>and methods have been </a:t>
            </a:r>
            <a:r>
              <a:rPr lang="en-GB" sz="2400" dirty="0" smtClean="0">
                <a:latin typeface="Arial"/>
                <a:cs typeface="Arial"/>
              </a:rPr>
              <a:t>developed </a:t>
            </a:r>
            <a:r>
              <a:rPr lang="en-GB" sz="2400" dirty="0">
                <a:latin typeface="Arial"/>
                <a:cs typeface="Arial"/>
              </a:rPr>
              <a:t>to generate </a:t>
            </a:r>
            <a:r>
              <a:rPr lang="en-GB" sz="2400" dirty="0" smtClean="0">
                <a:latin typeface="Arial"/>
                <a:cs typeface="Arial"/>
              </a:rPr>
              <a:t>PPI data</a:t>
            </a:r>
            <a:r>
              <a:rPr lang="it-IT" sz="2400" dirty="0" smtClean="0">
                <a:latin typeface="Arial"/>
                <a:cs typeface="Arial"/>
              </a:rPr>
              <a:t>. </a:t>
            </a:r>
          </a:p>
          <a:p>
            <a:endParaRPr lang="en-US" sz="2400" b="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2400" b="1" dirty="0">
                <a:latin typeface="Arial"/>
                <a:cs typeface="Arial"/>
              </a:rPr>
              <a:t>High throughput techniques </a:t>
            </a:r>
          </a:p>
          <a:p>
            <a:pPr marL="285750" indent="-285750">
              <a:buFont typeface="Arial"/>
              <a:buChar char="•"/>
            </a:pPr>
            <a:endParaRPr lang="en-GB" sz="2400" b="1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2400" b="1" dirty="0">
                <a:latin typeface="Arial"/>
                <a:cs typeface="Arial"/>
              </a:rPr>
              <a:t>Low throughput techniques </a:t>
            </a:r>
          </a:p>
          <a:p>
            <a:endParaRPr lang="it-IT" sz="2400" dirty="0" smtClean="0">
              <a:latin typeface="Arial"/>
              <a:cs typeface="Arial"/>
            </a:endParaRPr>
          </a:p>
          <a:p>
            <a:r>
              <a:rPr lang="en-US" sz="2400" dirty="0" smtClean="0">
                <a:latin typeface="Arial"/>
                <a:cs typeface="Arial"/>
              </a:rPr>
              <a:t>These techniques can be further divided in: </a:t>
            </a:r>
          </a:p>
          <a:p>
            <a:endParaRPr lang="en-US" sz="2400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u="sng" dirty="0">
                <a:latin typeface="Arial"/>
                <a:cs typeface="Arial"/>
              </a:rPr>
              <a:t>B</a:t>
            </a:r>
            <a:r>
              <a:rPr lang="en-US" sz="2400" b="1" u="sng" dirty="0" smtClean="0">
                <a:latin typeface="Arial"/>
                <a:cs typeface="Arial"/>
              </a:rPr>
              <a:t>inary methods</a:t>
            </a:r>
            <a:r>
              <a:rPr lang="en-US" sz="2400" b="1" dirty="0" smtClean="0">
                <a:latin typeface="Arial"/>
                <a:cs typeface="Arial"/>
              </a:rPr>
              <a:t>: </a:t>
            </a:r>
            <a:r>
              <a:rPr lang="en-US" sz="2400" dirty="0">
                <a:latin typeface="Arial"/>
                <a:cs typeface="Arial"/>
              </a:rPr>
              <a:t>t</a:t>
            </a:r>
            <a:r>
              <a:rPr lang="en-US" sz="2400" dirty="0" smtClean="0">
                <a:latin typeface="Arial"/>
                <a:cs typeface="Arial"/>
              </a:rPr>
              <a:t>echniques detecting </a:t>
            </a:r>
            <a:r>
              <a:rPr lang="en-US" sz="2400" b="1" dirty="0" smtClean="0">
                <a:solidFill>
                  <a:srgbClr val="FF0000"/>
                </a:solidFill>
                <a:latin typeface="Arial"/>
                <a:cs typeface="Arial"/>
              </a:rPr>
              <a:t>direct </a:t>
            </a: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physical </a:t>
            </a:r>
            <a:r>
              <a:rPr lang="en-US" sz="2400" b="1" dirty="0" smtClean="0">
                <a:solidFill>
                  <a:srgbClr val="FF0000"/>
                </a:solidFill>
                <a:latin typeface="Arial"/>
                <a:cs typeface="Arial"/>
              </a:rPr>
              <a:t>associations </a:t>
            </a:r>
            <a:r>
              <a:rPr lang="en-US" sz="2400" dirty="0" smtClean="0">
                <a:latin typeface="Arial"/>
                <a:cs typeface="Arial"/>
              </a:rPr>
              <a:t>between two proteins, called</a:t>
            </a:r>
            <a:endParaRPr lang="en-US" sz="2400" b="1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u="sng" dirty="0">
                <a:latin typeface="Arial"/>
                <a:cs typeface="Arial"/>
              </a:rPr>
              <a:t>C</a:t>
            </a:r>
            <a:r>
              <a:rPr lang="en-US" sz="2400" b="1" u="sng" dirty="0" smtClean="0">
                <a:latin typeface="Arial"/>
                <a:cs typeface="Arial"/>
              </a:rPr>
              <a:t>o-complex methods</a:t>
            </a:r>
            <a:r>
              <a:rPr lang="en-US" sz="2400" b="1" dirty="0" smtClean="0">
                <a:latin typeface="Arial"/>
                <a:cs typeface="Arial"/>
              </a:rPr>
              <a:t>: </a:t>
            </a:r>
            <a:r>
              <a:rPr lang="en-US" sz="2400" dirty="0" smtClean="0">
                <a:latin typeface="Arial"/>
                <a:cs typeface="Arial"/>
              </a:rPr>
              <a:t>techniques detecting interactions </a:t>
            </a:r>
            <a:r>
              <a:rPr lang="en-US" sz="2400" dirty="0">
                <a:latin typeface="Arial"/>
                <a:cs typeface="Arial"/>
              </a:rPr>
              <a:t>among groups of proteins that may not </a:t>
            </a:r>
            <a:r>
              <a:rPr lang="en-US" sz="2400" dirty="0" smtClean="0">
                <a:latin typeface="Arial"/>
                <a:cs typeface="Arial"/>
              </a:rPr>
              <a:t>be in physical contact</a:t>
            </a:r>
            <a:endParaRPr lang="en-US" sz="2400" dirty="0">
              <a:latin typeface="Arial"/>
              <a:cs typeface="Arial"/>
            </a:endParaRPr>
          </a:p>
          <a:p>
            <a:endParaRPr lang="en-GB" sz="2400" dirty="0">
              <a:latin typeface="Arial"/>
              <a:cs typeface="Arial"/>
            </a:endParaRPr>
          </a:p>
        </p:txBody>
      </p:sp>
      <p:sp>
        <p:nvSpPr>
          <p:cNvPr id="10" name="CasellaDiTesto 5"/>
          <p:cNvSpPr txBox="1"/>
          <p:nvPr/>
        </p:nvSpPr>
        <p:spPr>
          <a:xfrm>
            <a:off x="611505" y="324995"/>
            <a:ext cx="81616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953735"/>
                </a:solidFill>
              </a:rPr>
              <a:t>Methods to detect protein</a:t>
            </a:r>
            <a:r>
              <a:rPr lang="en-US" sz="3200" b="1" dirty="0">
                <a:solidFill>
                  <a:srgbClr val="953735"/>
                </a:solidFill>
              </a:rPr>
              <a:t>-protein </a:t>
            </a:r>
            <a:r>
              <a:rPr lang="en-US" sz="3200" b="1" dirty="0" smtClean="0">
                <a:solidFill>
                  <a:srgbClr val="953735"/>
                </a:solidFill>
              </a:rPr>
              <a:t>interactions</a:t>
            </a:r>
            <a:endParaRPr lang="it-IT" sz="32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951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1017944" y="521790"/>
            <a:ext cx="7365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 smtClean="0">
                <a:solidFill>
                  <a:srgbClr val="953735"/>
                </a:solidFill>
              </a:rPr>
              <a:t>Map proteins into </a:t>
            </a:r>
            <a:r>
              <a:rPr lang="en-US" altLang="ja-JP" sz="2400" b="1" dirty="0" err="1" smtClean="0">
                <a:solidFill>
                  <a:srgbClr val="953735"/>
                </a:solidFill>
              </a:rPr>
              <a:t>UniProt</a:t>
            </a:r>
            <a:r>
              <a:rPr lang="en-US" altLang="ja-JP" sz="2400" b="1" dirty="0" smtClean="0">
                <a:solidFill>
                  <a:srgbClr val="953735"/>
                </a:solidFill>
              </a:rPr>
              <a:t> reference </a:t>
            </a:r>
            <a:r>
              <a:rPr lang="en-US" altLang="ja-JP" sz="2400" b="1" dirty="0">
                <a:solidFill>
                  <a:srgbClr val="953735"/>
                </a:solidFill>
              </a:rPr>
              <a:t>sequence </a:t>
            </a:r>
            <a:r>
              <a:rPr lang="en-US" altLang="ja-JP" sz="2400" b="1" dirty="0" smtClean="0">
                <a:solidFill>
                  <a:srgbClr val="953735"/>
                </a:solidFill>
              </a:rPr>
              <a:t>database </a:t>
            </a:r>
            <a:endParaRPr lang="it-IT" sz="2400" b="1" dirty="0">
              <a:solidFill>
                <a:srgbClr val="953735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198534" y="1438617"/>
            <a:ext cx="86466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 err="1" smtClean="0"/>
              <a:t>UniProtKB</a:t>
            </a:r>
            <a:r>
              <a:rPr lang="en-US" altLang="ja-JP" sz="2000" dirty="0" smtClean="0"/>
              <a:t> </a:t>
            </a:r>
            <a:r>
              <a:rPr lang="it-IT" altLang="ja-JP" sz="2000" dirty="0" smtClean="0"/>
              <a:t> </a:t>
            </a:r>
            <a:r>
              <a:rPr lang="en-US" altLang="ja-JP" sz="2000" dirty="0"/>
              <a:t>is the protein sequence reference database chosen by the majority of the interaction databases</a:t>
            </a:r>
            <a:r>
              <a:rPr lang="en-US" altLang="ja-JP" sz="2000" dirty="0" smtClean="0"/>
              <a:t>.</a:t>
            </a:r>
          </a:p>
          <a:p>
            <a:endParaRPr lang="en-US" altLang="ja-JP" sz="2000" dirty="0"/>
          </a:p>
          <a:p>
            <a:r>
              <a:rPr lang="en-US" altLang="ja-JP" sz="2000" dirty="0" smtClean="0"/>
              <a:t> </a:t>
            </a:r>
            <a:r>
              <a:rPr lang="en-US" altLang="ja-JP" sz="2000" dirty="0"/>
              <a:t>Choosing </a:t>
            </a:r>
            <a:r>
              <a:rPr lang="en-US" altLang="ja-JP" sz="2000" dirty="0" err="1"/>
              <a:t>UniProtKB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allow the curators </a:t>
            </a:r>
            <a:r>
              <a:rPr lang="en-US" altLang="ja-JP" sz="2000" dirty="0"/>
              <a:t>to </a:t>
            </a:r>
            <a:r>
              <a:rPr lang="en-US" altLang="ja-JP" sz="2000" dirty="0" smtClean="0"/>
              <a:t>annotate:</a:t>
            </a:r>
          </a:p>
          <a:p>
            <a:pPr marL="285750" indent="-285750">
              <a:buFont typeface="Arial"/>
              <a:buChar char="•"/>
            </a:pPr>
            <a:r>
              <a:rPr lang="en-US" altLang="ja-JP" sz="2000" dirty="0" smtClean="0"/>
              <a:t> </a:t>
            </a:r>
            <a:r>
              <a:rPr lang="en-US" altLang="ja-JP" sz="2000" dirty="0"/>
              <a:t>the specific isoform utilized in an </a:t>
            </a:r>
            <a:r>
              <a:rPr lang="en-US" altLang="ja-JP" sz="2000" dirty="0" smtClean="0"/>
              <a:t>experiment </a:t>
            </a:r>
          </a:p>
          <a:p>
            <a:pPr marL="285750" indent="-285750">
              <a:buFont typeface="Arial"/>
              <a:buChar char="•"/>
            </a:pPr>
            <a:endParaRPr lang="en-US" altLang="ja-JP" sz="2000" dirty="0" smtClean="0"/>
          </a:p>
          <a:p>
            <a:pPr marL="285750" indent="-285750">
              <a:buFont typeface="Arial"/>
              <a:buChar char="•"/>
            </a:pPr>
            <a:r>
              <a:rPr lang="en-US" altLang="ja-JP" sz="2000" dirty="0" smtClean="0"/>
              <a:t>to </a:t>
            </a:r>
            <a:r>
              <a:rPr lang="en-US" altLang="ja-JP" sz="2000" dirty="0"/>
              <a:t>describe all isoforms </a:t>
            </a:r>
            <a:r>
              <a:rPr lang="en-US" altLang="ja-JP" sz="2000" dirty="0" smtClean="0"/>
              <a:t>simultaneously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(using </a:t>
            </a:r>
            <a:r>
              <a:rPr lang="en-US" altLang="ja-JP" sz="2000" dirty="0"/>
              <a:t>the canonical </a:t>
            </a:r>
            <a:r>
              <a:rPr lang="en-US" altLang="ja-JP" sz="2000" dirty="0" smtClean="0"/>
              <a:t>sequence)</a:t>
            </a:r>
          </a:p>
          <a:p>
            <a:pPr marL="285750" indent="-285750">
              <a:buFont typeface="Arial"/>
              <a:buChar char="•"/>
            </a:pPr>
            <a:endParaRPr lang="en-US" altLang="ja-JP" sz="2000" dirty="0" smtClean="0"/>
          </a:p>
          <a:p>
            <a:pPr marL="285750" indent="-285750">
              <a:buFont typeface="Arial"/>
              <a:buChar char="•"/>
            </a:pPr>
            <a:r>
              <a:rPr lang="it-IT" altLang="ja-JP" sz="2000" dirty="0" smtClean="0"/>
              <a:t>T</a:t>
            </a:r>
            <a:r>
              <a:rPr lang="en-US" altLang="ja-JP" sz="2000" dirty="0" smtClean="0"/>
              <a:t>o specify </a:t>
            </a:r>
            <a:r>
              <a:rPr lang="en-US" altLang="ja-JP" sz="2000" dirty="0"/>
              <a:t>a peptide, resulting from a post-translational cleavage.</a:t>
            </a:r>
            <a:r>
              <a:rPr lang="it-IT" altLang="ja-JP" sz="2000" dirty="0"/>
              <a:t> </a:t>
            </a:r>
            <a:endParaRPr lang="it-IT" altLang="ja-JP" sz="2000" dirty="0" smtClean="0"/>
          </a:p>
          <a:p>
            <a:pPr marL="285750" indent="-285750">
              <a:buFont typeface="Arial"/>
              <a:buChar char="•"/>
            </a:pPr>
            <a:endParaRPr lang="it-IT" sz="2000" dirty="0"/>
          </a:p>
          <a:p>
            <a:r>
              <a:rPr lang="it-IT" sz="2000" dirty="0" err="1" smtClean="0"/>
              <a:t>Uniprot</a:t>
            </a:r>
            <a:r>
              <a:rPr lang="it-IT" sz="2000" dirty="0" smtClean="0"/>
              <a:t> </a:t>
            </a:r>
            <a:r>
              <a:rPr lang="it-IT" sz="2000" dirty="0" err="1" smtClean="0"/>
              <a:t>mapping</a:t>
            </a:r>
            <a:r>
              <a:rPr lang="it-IT" sz="2000" dirty="0" smtClean="0"/>
              <a:t> </a:t>
            </a:r>
            <a:r>
              <a:rPr lang="it-IT" sz="2000" dirty="0" err="1" smtClean="0"/>
              <a:t>tool</a:t>
            </a:r>
            <a:r>
              <a:rPr lang="it-IT" sz="2000" dirty="0" smtClean="0"/>
              <a:t> </a:t>
            </a:r>
            <a:r>
              <a:rPr lang="it-IT" sz="2000" dirty="0" err="1" smtClean="0"/>
              <a:t>allow</a:t>
            </a:r>
            <a:r>
              <a:rPr lang="it-IT" sz="2000" dirty="0" smtClean="0"/>
              <a:t> </a:t>
            </a:r>
            <a:r>
              <a:rPr lang="it-IT" sz="2000" dirty="0" err="1" smtClean="0"/>
              <a:t>users</a:t>
            </a:r>
            <a:r>
              <a:rPr lang="it-IT" sz="2000" dirty="0" smtClean="0"/>
              <a:t> to </a:t>
            </a:r>
            <a:r>
              <a:rPr lang="it-IT" sz="2000" dirty="0" err="1" smtClean="0"/>
              <a:t>convert</a:t>
            </a:r>
            <a:r>
              <a:rPr lang="it-IT" sz="2000" dirty="0" smtClean="0"/>
              <a:t> </a:t>
            </a:r>
            <a:r>
              <a:rPr lang="it-IT" sz="2000" dirty="0" err="1" smtClean="0"/>
              <a:t>several</a:t>
            </a:r>
            <a:r>
              <a:rPr lang="it-IT" sz="2000" dirty="0" smtClean="0"/>
              <a:t> </a:t>
            </a:r>
            <a:r>
              <a:rPr lang="it-IT" sz="2000" dirty="0" err="1" smtClean="0"/>
              <a:t>proteins</a:t>
            </a:r>
            <a:r>
              <a:rPr lang="it-IT" sz="2000" dirty="0" smtClean="0"/>
              <a:t> </a:t>
            </a:r>
            <a:r>
              <a:rPr lang="it-IT" sz="2000" dirty="0" err="1" smtClean="0"/>
              <a:t>identifiers</a:t>
            </a:r>
            <a:r>
              <a:rPr lang="it-IT" sz="2000" dirty="0" smtClean="0"/>
              <a:t> to </a:t>
            </a:r>
            <a:r>
              <a:rPr lang="it-IT" sz="2000" dirty="0" err="1" smtClean="0"/>
              <a:t>UniProt</a:t>
            </a:r>
            <a:r>
              <a:rPr lang="it-IT" sz="2000" dirty="0" smtClean="0"/>
              <a:t> </a:t>
            </a:r>
            <a:r>
              <a:rPr lang="it-IT" sz="2000" dirty="0" err="1" smtClean="0"/>
              <a:t>ACs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613665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8" name="Connettore 1 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Immagine 9" descr="alma-logo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sp>
        <p:nvSpPr>
          <p:cNvPr id="2" name="CasellaDiTesto 1"/>
          <p:cNvSpPr txBox="1"/>
          <p:nvPr/>
        </p:nvSpPr>
        <p:spPr>
          <a:xfrm>
            <a:off x="3122229" y="524403"/>
            <a:ext cx="38910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 smtClean="0">
                <a:solidFill>
                  <a:schemeClr val="accent2">
                    <a:lumMod val="75000"/>
                  </a:schemeClr>
                </a:solidFill>
              </a:rPr>
              <a:t>Uniprot</a:t>
            </a:r>
            <a:r>
              <a:rPr lang="it-IT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2400" b="1" dirty="0" err="1" smtClean="0">
                <a:solidFill>
                  <a:schemeClr val="accent2">
                    <a:lumMod val="75000"/>
                  </a:schemeClr>
                </a:solidFill>
              </a:rPr>
              <a:t>Retrieve</a:t>
            </a:r>
            <a:r>
              <a:rPr lang="de-DE" sz="2400" b="1" dirty="0">
                <a:solidFill>
                  <a:schemeClr val="accent2">
                    <a:lumMod val="75000"/>
                  </a:schemeClr>
                </a:solidFill>
              </a:rPr>
              <a:t>/ID </a:t>
            </a:r>
            <a:r>
              <a:rPr lang="de-DE" sz="2400" b="1" dirty="0" err="1">
                <a:solidFill>
                  <a:schemeClr val="accent2">
                    <a:lumMod val="75000"/>
                  </a:schemeClr>
                </a:solidFill>
              </a:rPr>
              <a:t>mapping</a:t>
            </a:r>
            <a:endParaRPr lang="de-DE" sz="24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it-IT" dirty="0"/>
          </a:p>
        </p:txBody>
      </p:sp>
      <p:pic>
        <p:nvPicPr>
          <p:cNvPr id="4" name="Immagine 3" descr="Schermata 2015-12-09 a 15.55.21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40" y="1066152"/>
            <a:ext cx="5806848" cy="52223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ttangolo 12"/>
          <p:cNvSpPr/>
          <p:nvPr/>
        </p:nvSpPr>
        <p:spPr>
          <a:xfrm>
            <a:off x="1393540" y="3051920"/>
            <a:ext cx="1340620" cy="1129034"/>
          </a:xfrm>
          <a:prstGeom prst="rect">
            <a:avLst/>
          </a:prstGeom>
          <a:solidFill>
            <a:srgbClr val="D99694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Schermata 2015-12-09 a 15.56.28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37"/>
          <a:stretch/>
        </p:blipFill>
        <p:spPr>
          <a:xfrm>
            <a:off x="181192" y="1651434"/>
            <a:ext cx="8802230" cy="4495981"/>
          </a:xfrm>
          <a:prstGeom prst="rect">
            <a:avLst/>
          </a:prstGeom>
        </p:spPr>
      </p:pic>
      <p:sp>
        <p:nvSpPr>
          <p:cNvPr id="17" name="Ovale 16"/>
          <p:cNvSpPr/>
          <p:nvPr/>
        </p:nvSpPr>
        <p:spPr>
          <a:xfrm>
            <a:off x="81207" y="3440288"/>
            <a:ext cx="1312333" cy="39511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3950979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Immagine 24" descr="alma-logo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sp>
        <p:nvSpPr>
          <p:cNvPr id="5" name="CasellaDiTesto 4"/>
          <p:cNvSpPr txBox="1"/>
          <p:nvPr/>
        </p:nvSpPr>
        <p:spPr>
          <a:xfrm>
            <a:off x="2342444" y="445895"/>
            <a:ext cx="53548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53735"/>
                </a:solidFill>
              </a:rPr>
              <a:t>PSICQUIC (PSI Common Query Interface)</a:t>
            </a:r>
          </a:p>
          <a:p>
            <a:endParaRPr lang="it-IT" sz="2400" b="1" dirty="0">
              <a:solidFill>
                <a:srgbClr val="953735"/>
              </a:solidFill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268110" y="4081004"/>
            <a:ext cx="848953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PSICQUIC is an effort from the HUPO Proteomics Standard Initiative (HUPO-PSI) to </a:t>
            </a:r>
            <a:r>
              <a:rPr lang="en-US" sz="2000" dirty="0" smtClean="0"/>
              <a:t>standardize </a:t>
            </a:r>
            <a:r>
              <a:rPr lang="en-US" sz="2000" dirty="0"/>
              <a:t>the access to molecular interaction databases programmatically</a:t>
            </a:r>
            <a:r>
              <a:rPr lang="en-US" sz="2000" dirty="0" smtClean="0"/>
              <a:t>.</a:t>
            </a:r>
          </a:p>
          <a:p>
            <a:pPr algn="just"/>
            <a:endParaRPr lang="en-US" sz="2000" dirty="0" smtClean="0"/>
          </a:p>
          <a:p>
            <a:pPr algn="just"/>
            <a:r>
              <a:rPr lang="it-IT" sz="2000" dirty="0" smtClean="0"/>
              <a:t>I</a:t>
            </a:r>
            <a:r>
              <a:rPr lang="en-US" sz="2000" dirty="0" smtClean="0"/>
              <a:t>t is available at:</a:t>
            </a:r>
          </a:p>
          <a:p>
            <a:pPr algn="just"/>
            <a:r>
              <a:rPr lang="pl-PL" sz="2000" u="sng" dirty="0" smtClean="0">
                <a:hlinkClick r:id="rId4"/>
              </a:rPr>
              <a:t>http</a:t>
            </a:r>
            <a:r>
              <a:rPr lang="pl-PL" sz="2000" u="sng" dirty="0">
                <a:hlinkClick r:id="rId4"/>
              </a:rPr>
              <a:t>://www.ebi.ac.uk/Tools/webservices/psicquic/view/main.xhtml</a:t>
            </a:r>
            <a:endParaRPr lang="it-IT" sz="2000" dirty="0">
              <a:hlinkClick r:id="rId4"/>
            </a:endParaRPr>
          </a:p>
          <a:p>
            <a:pPr algn="just"/>
            <a:r>
              <a:rPr lang="en-US" sz="2000" dirty="0"/>
              <a:t>and users can obtain results both in MITAB 2.5, 2.6 and 2.7 or PSI-XML formats </a:t>
            </a:r>
            <a:r>
              <a:rPr lang="en-US" sz="2000" dirty="0" smtClean="0"/>
              <a:t>using the </a:t>
            </a:r>
            <a:r>
              <a:rPr lang="en-US" sz="2000" dirty="0"/>
              <a:t>MIQL 2.7 query language</a:t>
            </a:r>
          </a:p>
          <a:p>
            <a:pPr algn="just"/>
            <a:endParaRPr lang="it-IT" dirty="0"/>
          </a:p>
        </p:txBody>
      </p:sp>
      <p:pic>
        <p:nvPicPr>
          <p:cNvPr id="4" name="Immagine 3" descr="Schermata 2015-12-12 alle 17.32.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8" y="1008888"/>
            <a:ext cx="8184446" cy="30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88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2568220" y="445895"/>
            <a:ext cx="398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rgbClr val="953735"/>
                </a:solidFill>
              </a:rPr>
              <a:t>MENTHA and VIRUS MENTHA</a:t>
            </a:r>
            <a:endParaRPr lang="it-IT" sz="2400" b="1" dirty="0">
              <a:solidFill>
                <a:srgbClr val="953735"/>
              </a:solidFill>
            </a:endParaRPr>
          </a:p>
        </p:txBody>
      </p:sp>
      <p:pic>
        <p:nvPicPr>
          <p:cNvPr id="2" name="Immagine 1" descr="Schermata 2015-12-09 a 17.38.3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" t="13055" r="32727" b="22369"/>
          <a:stretch/>
        </p:blipFill>
        <p:spPr>
          <a:xfrm>
            <a:off x="112889" y="1072446"/>
            <a:ext cx="4035778" cy="2280214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4416779" y="3647281"/>
            <a:ext cx="4572000" cy="1477328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dirty="0"/>
              <a:t>virus </a:t>
            </a:r>
            <a:r>
              <a:rPr lang="en-US" dirty="0" err="1"/>
              <a:t>mentha</a:t>
            </a:r>
            <a:r>
              <a:rPr lang="en-US" dirty="0"/>
              <a:t> archives evidence about viral protein-protein interactions Viruses </a:t>
            </a:r>
            <a:r>
              <a:rPr lang="en-US" dirty="0" err="1"/>
              <a:t>vs</a:t>
            </a:r>
            <a:r>
              <a:rPr lang="en-US" dirty="0"/>
              <a:t> Hosts and </a:t>
            </a:r>
            <a:r>
              <a:rPr lang="en-US" dirty="0" err="1"/>
              <a:t>viceversa</a:t>
            </a:r>
            <a:r>
              <a:rPr lang="en-US" dirty="0"/>
              <a:t> - evidence collected from different databases that have adhered to the </a:t>
            </a:r>
            <a:r>
              <a:rPr lang="en-US" dirty="0" err="1"/>
              <a:t>IMEx</a:t>
            </a:r>
            <a:r>
              <a:rPr lang="en-US" dirty="0"/>
              <a:t> </a:t>
            </a:r>
            <a:r>
              <a:rPr lang="en-US" dirty="0" smtClean="0"/>
              <a:t>consortium.</a:t>
            </a:r>
            <a:endParaRPr lang="it-IT" dirty="0"/>
          </a:p>
        </p:txBody>
      </p:sp>
      <p:pic>
        <p:nvPicPr>
          <p:cNvPr id="6" name="Immagine 5" descr="Schermata 2015-12-09 a 17.51.1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2"/>
          <a:stretch/>
        </p:blipFill>
        <p:spPr>
          <a:xfrm>
            <a:off x="112889" y="3640667"/>
            <a:ext cx="4035778" cy="2571362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4411422" y="1098394"/>
            <a:ext cx="4572000" cy="147732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dirty="0"/>
              <a:t>An </a:t>
            </a:r>
            <a:r>
              <a:rPr lang="en-US" dirty="0" err="1"/>
              <a:t>interactome</a:t>
            </a:r>
            <a:r>
              <a:rPr lang="en-US" dirty="0"/>
              <a:t> browser that offers protein-protein physical/enzymatic interaction information integrated from various sources. Its data comes from manually curated protein-protein interaction </a:t>
            </a:r>
            <a:r>
              <a:rPr lang="en-US" dirty="0" smtClean="0"/>
              <a:t>databases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869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1771422" y="610125"/>
            <a:ext cx="7244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 smtClean="0">
                <a:solidFill>
                  <a:schemeClr val="accent2">
                    <a:lumMod val="75000"/>
                  </a:schemeClr>
                </a:solidFill>
              </a:rPr>
              <a:t>Practical 2</a:t>
            </a:r>
            <a:r>
              <a:rPr lang="en-GB" b="1" dirty="0" smtClean="0">
                <a:solidFill>
                  <a:srgbClr val="953735"/>
                </a:solidFill>
              </a:rPr>
              <a:t>: </a:t>
            </a:r>
            <a:r>
              <a:rPr lang="en-US" b="1" dirty="0">
                <a:solidFill>
                  <a:srgbClr val="953735"/>
                </a:solidFill>
              </a:rPr>
              <a:t>Web resources describing results of PPI experiments</a:t>
            </a:r>
            <a:endParaRPr lang="it-IT" dirty="0">
              <a:solidFill>
                <a:srgbClr val="953735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47956" y="1183583"/>
            <a:ext cx="671004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b="1" dirty="0" smtClean="0"/>
          </a:p>
          <a:p>
            <a:r>
              <a:rPr lang="en-GB" b="1" dirty="0" smtClean="0"/>
              <a:t>Training </a:t>
            </a:r>
            <a:r>
              <a:rPr lang="en-GB" b="1" dirty="0"/>
              <a:t>session: Searching </a:t>
            </a:r>
            <a:r>
              <a:rPr lang="en-GB" b="1" dirty="0" err="1"/>
              <a:t>UniProt</a:t>
            </a:r>
            <a:r>
              <a:rPr lang="en-GB" b="1" dirty="0" smtClean="0"/>
              <a:t>,</a:t>
            </a:r>
            <a:endParaRPr lang="it-IT" b="1" dirty="0"/>
          </a:p>
          <a:p>
            <a:r>
              <a:rPr lang="en-GB" dirty="0"/>
              <a:t> </a:t>
            </a:r>
            <a:endParaRPr lang="it-IT" dirty="0"/>
          </a:p>
          <a:p>
            <a:r>
              <a:rPr lang="en-GB" dirty="0" smtClean="0"/>
              <a:t>In </a:t>
            </a:r>
            <a:r>
              <a:rPr lang="en-GB" dirty="0"/>
              <a:t>this training session </a:t>
            </a:r>
            <a:r>
              <a:rPr lang="en-GB" dirty="0" smtClean="0"/>
              <a:t>you </a:t>
            </a:r>
            <a:r>
              <a:rPr lang="en-GB" dirty="0"/>
              <a:t>will use </a:t>
            </a:r>
            <a:r>
              <a:rPr lang="en-GB" dirty="0" err="1" smtClean="0"/>
              <a:t>UniProt</a:t>
            </a:r>
            <a:r>
              <a:rPr lang="en-GB" b="1" dirty="0" smtClean="0"/>
              <a:t> </a:t>
            </a:r>
            <a:r>
              <a:rPr lang="en-GB" dirty="0" smtClean="0"/>
              <a:t>database</a:t>
            </a:r>
            <a:r>
              <a:rPr lang="en-GB" dirty="0"/>
              <a:t>. </a:t>
            </a: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perform </a:t>
            </a:r>
            <a:r>
              <a:rPr lang="en-GB" dirty="0"/>
              <a:t>different </a:t>
            </a:r>
            <a:r>
              <a:rPr lang="en-GB" dirty="0" smtClean="0"/>
              <a:t>search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check </a:t>
            </a:r>
            <a:r>
              <a:rPr lang="en-GB" dirty="0"/>
              <a:t>the </a:t>
            </a:r>
            <a:r>
              <a:rPr lang="en-GB" dirty="0" smtClean="0"/>
              <a:t>cross-references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look </a:t>
            </a:r>
            <a:r>
              <a:rPr lang="en-GB" dirty="0"/>
              <a:t>for the </a:t>
            </a:r>
            <a:r>
              <a:rPr lang="en-GB" dirty="0" smtClean="0"/>
              <a:t>PDB information 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look for the </a:t>
            </a:r>
            <a:r>
              <a:rPr lang="en-GB" dirty="0" smtClean="0"/>
              <a:t>PPIs information 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r>
              <a:rPr lang="en-GB" b="1" dirty="0" smtClean="0"/>
              <a:t>Step2</a:t>
            </a:r>
            <a:r>
              <a:rPr lang="en-GB" b="1" dirty="0"/>
              <a:t>: </a:t>
            </a:r>
            <a:r>
              <a:rPr lang="en-GB" dirty="0" err="1"/>
              <a:t>UniProt</a:t>
            </a:r>
            <a:r>
              <a:rPr lang="en-GB" dirty="0"/>
              <a:t> and PDB</a:t>
            </a:r>
            <a:r>
              <a:rPr lang="it-IT" dirty="0"/>
              <a:t> </a:t>
            </a:r>
            <a:endParaRPr lang="it-IT" dirty="0" smtClean="0"/>
          </a:p>
          <a:p>
            <a:r>
              <a:rPr lang="en-GB" b="1" dirty="0" smtClean="0"/>
              <a:t>Step3</a:t>
            </a:r>
            <a:r>
              <a:rPr lang="en-GB" b="1" dirty="0"/>
              <a:t>: </a:t>
            </a:r>
            <a:r>
              <a:rPr lang="en-GB" dirty="0" err="1"/>
              <a:t>UniProt</a:t>
            </a:r>
            <a:r>
              <a:rPr lang="en-GB" dirty="0"/>
              <a:t> and PPI</a:t>
            </a:r>
            <a:r>
              <a:rPr lang="it-IT" dirty="0"/>
              <a:t> </a:t>
            </a:r>
            <a:endParaRPr lang="it-IT" dirty="0" smtClean="0"/>
          </a:p>
          <a:p>
            <a:r>
              <a:rPr lang="en-GB" b="1" dirty="0"/>
              <a:t>Step4: </a:t>
            </a:r>
            <a:r>
              <a:rPr lang="en-GB" dirty="0"/>
              <a:t>Protein isoforms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smtClean="0"/>
              <a:t>	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1521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/>
          <p:cNvGrpSpPr/>
          <p:nvPr/>
        </p:nvGrpSpPr>
        <p:grpSpPr>
          <a:xfrm>
            <a:off x="0" y="58648"/>
            <a:ext cx="8709713" cy="587530"/>
            <a:chOff x="0" y="14891"/>
            <a:chExt cx="9144001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o 18"/>
            <p:cNvGrpSpPr/>
            <p:nvPr/>
          </p:nvGrpSpPr>
          <p:grpSpPr>
            <a:xfrm>
              <a:off x="29200" y="14891"/>
              <a:ext cx="9114801" cy="878844"/>
              <a:chOff x="189778" y="190078"/>
              <a:chExt cx="10720969" cy="1199849"/>
            </a:xfrm>
          </p:grpSpPr>
          <p:pic>
            <p:nvPicPr>
              <p:cNvPr id="21" name="Immagine 20" descr="alma-logo.gi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2" name="Rettangolo 21"/>
              <p:cNvSpPr/>
              <p:nvPr/>
            </p:nvSpPr>
            <p:spPr>
              <a:xfrm>
                <a:off x="2427881" y="190078"/>
                <a:ext cx="8482866" cy="748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16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" name="Rettangolo 1"/>
          <p:cNvSpPr/>
          <p:nvPr/>
        </p:nvSpPr>
        <p:spPr>
          <a:xfrm>
            <a:off x="3676248" y="278056"/>
            <a:ext cx="1419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u="sng" dirty="0" err="1" smtClean="0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it-IT" dirty="0">
              <a:solidFill>
                <a:srgbClr val="953735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47956" y="1183583"/>
            <a:ext cx="67100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/>
          </a:p>
          <a:p>
            <a:endParaRPr lang="it-IT" dirty="0"/>
          </a:p>
          <a:p>
            <a:r>
              <a:rPr lang="it-IT" dirty="0" smtClean="0"/>
              <a:t>	</a:t>
            </a:r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0" y="699844"/>
            <a:ext cx="9144000" cy="6924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it-IT" sz="1200" dirty="0"/>
              <a:t>Taylor CF, </a:t>
            </a:r>
            <a:r>
              <a:rPr lang="it-IT" sz="1200" dirty="0" err="1"/>
              <a:t>Hermjakob</a:t>
            </a:r>
            <a:r>
              <a:rPr lang="it-IT" sz="1200" dirty="0"/>
              <a:t> H, Julian RK, </a:t>
            </a:r>
            <a:r>
              <a:rPr lang="it-IT" sz="1200" dirty="0" err="1"/>
              <a:t>Garavelli</a:t>
            </a:r>
            <a:r>
              <a:rPr lang="it-IT" sz="1200" dirty="0"/>
              <a:t> JS, </a:t>
            </a:r>
            <a:r>
              <a:rPr lang="it-IT" sz="1200" dirty="0" err="1"/>
              <a:t>Aebersold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, </a:t>
            </a:r>
            <a:r>
              <a:rPr lang="it-IT" sz="1200" dirty="0" err="1"/>
              <a:t>Apweiler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 (2006) The work of the Human </a:t>
            </a:r>
            <a:r>
              <a:rPr lang="it-IT" sz="1200" dirty="0" err="1"/>
              <a:t>Proteome</a:t>
            </a:r>
            <a:r>
              <a:rPr lang="it-IT" sz="1200" dirty="0"/>
              <a:t> </a:t>
            </a:r>
            <a:r>
              <a:rPr lang="it-IT" sz="1200" dirty="0" err="1"/>
              <a:t>Organisation’s</a:t>
            </a:r>
            <a:r>
              <a:rPr lang="it-IT" sz="1200" dirty="0"/>
              <a:t> </a:t>
            </a:r>
            <a:r>
              <a:rPr lang="it-IT" sz="1200" dirty="0" err="1"/>
              <a:t>Proteomics</a:t>
            </a:r>
            <a:r>
              <a:rPr lang="it-IT" sz="1200" dirty="0"/>
              <a:t> </a:t>
            </a:r>
            <a:r>
              <a:rPr lang="it-IT" sz="1200" dirty="0" err="1"/>
              <a:t>Standards</a:t>
            </a:r>
            <a:r>
              <a:rPr lang="it-IT" sz="1200" dirty="0"/>
              <a:t> </a:t>
            </a:r>
            <a:r>
              <a:rPr lang="it-IT" sz="1200" dirty="0" err="1"/>
              <a:t>Initiative</a:t>
            </a:r>
            <a:r>
              <a:rPr lang="it-IT" sz="1200" dirty="0"/>
              <a:t> (HUPO PSI). OMICS 10:145–51. </a:t>
            </a:r>
            <a:r>
              <a:rPr lang="it-IT" sz="1200" dirty="0" err="1"/>
              <a:t>doi</a:t>
            </a:r>
            <a:r>
              <a:rPr lang="it-IT" sz="1200" dirty="0"/>
              <a:t>: 10.1089/omi.2006.10.145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 err="1" smtClean="0"/>
              <a:t>Hermjakob</a:t>
            </a:r>
            <a:r>
              <a:rPr lang="it-IT" sz="1200" dirty="0" smtClean="0"/>
              <a:t> </a:t>
            </a:r>
            <a:r>
              <a:rPr lang="it-IT" sz="1200" dirty="0"/>
              <a:t>H, Montecchi-Palazzi L, </a:t>
            </a:r>
            <a:r>
              <a:rPr lang="it-IT" sz="1200" dirty="0" err="1"/>
              <a:t>Bader</a:t>
            </a:r>
            <a:r>
              <a:rPr lang="it-IT" sz="1200" dirty="0"/>
              <a:t> G, Wojcik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Salwinski</a:t>
            </a:r>
            <a:r>
              <a:rPr lang="it-IT" sz="1200" dirty="0"/>
              <a:t> L, </a:t>
            </a:r>
            <a:r>
              <a:rPr lang="it-IT" sz="1200" dirty="0" err="1"/>
              <a:t>Ceol</a:t>
            </a:r>
            <a:r>
              <a:rPr lang="it-IT" sz="1200" dirty="0"/>
              <a:t> A, Moore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Orchard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Sarkans</a:t>
            </a:r>
            <a:r>
              <a:rPr lang="it-IT" sz="1200" dirty="0"/>
              <a:t> U, von </a:t>
            </a:r>
            <a:r>
              <a:rPr lang="it-IT" sz="1200" dirty="0" err="1"/>
              <a:t>Mering</a:t>
            </a:r>
            <a:r>
              <a:rPr lang="it-IT" sz="1200" dirty="0"/>
              <a:t> C, </a:t>
            </a:r>
            <a:r>
              <a:rPr lang="it-IT" sz="1200" dirty="0" err="1"/>
              <a:t>Roechert</a:t>
            </a:r>
            <a:r>
              <a:rPr lang="it-IT" sz="1200" dirty="0"/>
              <a:t> B, </a:t>
            </a:r>
            <a:r>
              <a:rPr lang="it-IT" sz="1200" dirty="0" err="1"/>
              <a:t>Poux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Jung</a:t>
            </a:r>
            <a:r>
              <a:rPr lang="it-IT" sz="1200" dirty="0"/>
              <a:t> E, </a:t>
            </a:r>
            <a:r>
              <a:rPr lang="it-IT" sz="1200" dirty="0" err="1"/>
              <a:t>Mersch</a:t>
            </a:r>
            <a:r>
              <a:rPr lang="it-IT" sz="1200" dirty="0"/>
              <a:t> H, </a:t>
            </a:r>
            <a:r>
              <a:rPr lang="it-IT" sz="1200" dirty="0" err="1"/>
              <a:t>Kersey</a:t>
            </a:r>
            <a:r>
              <a:rPr lang="it-IT" sz="1200" dirty="0"/>
              <a:t> </a:t>
            </a:r>
            <a:r>
              <a:rPr lang="it-IT" sz="1200" dirty="0" err="1"/>
              <a:t>P</a:t>
            </a:r>
            <a:r>
              <a:rPr lang="it-IT" sz="1200" dirty="0"/>
              <a:t>, Lappe M, Li Y, </a:t>
            </a:r>
            <a:r>
              <a:rPr lang="it-IT" sz="1200" dirty="0" err="1"/>
              <a:t>Zeng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, Rana D, </a:t>
            </a:r>
            <a:r>
              <a:rPr lang="it-IT" sz="1200" dirty="0" err="1"/>
              <a:t>Nikolski</a:t>
            </a:r>
            <a:r>
              <a:rPr lang="it-IT" sz="1200" dirty="0"/>
              <a:t> M, </a:t>
            </a:r>
            <a:r>
              <a:rPr lang="it-IT" sz="1200" dirty="0" err="1"/>
              <a:t>Husi</a:t>
            </a:r>
            <a:r>
              <a:rPr lang="it-IT" sz="1200" dirty="0"/>
              <a:t> H, </a:t>
            </a:r>
            <a:r>
              <a:rPr lang="it-IT" sz="1200" dirty="0" err="1"/>
              <a:t>Brun</a:t>
            </a:r>
            <a:r>
              <a:rPr lang="it-IT" sz="1200" dirty="0"/>
              <a:t> C, </a:t>
            </a:r>
            <a:r>
              <a:rPr lang="it-IT" sz="1200" dirty="0" err="1"/>
              <a:t>Shanker</a:t>
            </a:r>
            <a:r>
              <a:rPr lang="it-IT" sz="1200" dirty="0"/>
              <a:t> K, Grant SGN, </a:t>
            </a:r>
            <a:r>
              <a:rPr lang="it-IT" sz="1200" dirty="0" err="1"/>
              <a:t>Sander</a:t>
            </a:r>
            <a:r>
              <a:rPr lang="it-IT" sz="1200" dirty="0"/>
              <a:t> C, </a:t>
            </a:r>
            <a:r>
              <a:rPr lang="it-IT" sz="1200" dirty="0" err="1"/>
              <a:t>Bork</a:t>
            </a:r>
            <a:r>
              <a:rPr lang="it-IT" sz="1200" dirty="0"/>
              <a:t> </a:t>
            </a:r>
            <a:r>
              <a:rPr lang="it-IT" sz="1200" dirty="0" err="1"/>
              <a:t>P</a:t>
            </a:r>
            <a:r>
              <a:rPr lang="it-IT" sz="1200" dirty="0"/>
              <a:t>, </a:t>
            </a:r>
            <a:r>
              <a:rPr lang="it-IT" sz="1200" dirty="0" err="1"/>
              <a:t>Zhu</a:t>
            </a:r>
            <a:r>
              <a:rPr lang="it-IT" sz="1200" dirty="0"/>
              <a:t> </a:t>
            </a:r>
            <a:r>
              <a:rPr lang="it-IT" sz="1200" dirty="0" err="1"/>
              <a:t>W</a:t>
            </a:r>
            <a:r>
              <a:rPr lang="it-IT" sz="1200" dirty="0"/>
              <a:t>, </a:t>
            </a:r>
            <a:r>
              <a:rPr lang="it-IT" sz="1200" dirty="0" err="1"/>
              <a:t>Pandey</a:t>
            </a:r>
            <a:r>
              <a:rPr lang="it-IT" sz="1200" dirty="0"/>
              <a:t> A, </a:t>
            </a:r>
            <a:r>
              <a:rPr lang="it-IT" sz="1200" dirty="0" err="1"/>
              <a:t>Brazma</a:t>
            </a:r>
            <a:r>
              <a:rPr lang="it-IT" sz="1200" dirty="0"/>
              <a:t> A, Jacq B, </a:t>
            </a:r>
            <a:r>
              <a:rPr lang="it-IT" sz="1200" dirty="0" err="1"/>
              <a:t>Vidal</a:t>
            </a:r>
            <a:r>
              <a:rPr lang="it-IT" sz="1200" dirty="0"/>
              <a:t> M, </a:t>
            </a:r>
            <a:r>
              <a:rPr lang="it-IT" sz="1200" dirty="0" err="1"/>
              <a:t>Sherman</a:t>
            </a:r>
            <a:r>
              <a:rPr lang="it-IT" sz="1200" dirty="0"/>
              <a:t> D, </a:t>
            </a:r>
            <a:r>
              <a:rPr lang="it-IT" sz="1200" dirty="0" err="1"/>
              <a:t>Legrain</a:t>
            </a:r>
            <a:r>
              <a:rPr lang="it-IT" sz="1200" dirty="0"/>
              <a:t> </a:t>
            </a:r>
            <a:r>
              <a:rPr lang="it-IT" sz="1200" dirty="0" err="1"/>
              <a:t>P</a:t>
            </a:r>
            <a:r>
              <a:rPr lang="it-IT" sz="1200" dirty="0"/>
              <a:t>, Cesareni G, </a:t>
            </a:r>
            <a:r>
              <a:rPr lang="it-IT" sz="1200" dirty="0" err="1"/>
              <a:t>Xenarios</a:t>
            </a:r>
            <a:r>
              <a:rPr lang="it-IT" sz="1200" dirty="0"/>
              <a:t> I, </a:t>
            </a:r>
            <a:r>
              <a:rPr lang="it-IT" sz="1200" dirty="0" err="1"/>
              <a:t>Eisenberg</a:t>
            </a:r>
            <a:r>
              <a:rPr lang="it-IT" sz="1200" dirty="0"/>
              <a:t> D, </a:t>
            </a:r>
            <a:r>
              <a:rPr lang="it-IT" sz="1200" dirty="0" err="1"/>
              <a:t>Steipe</a:t>
            </a:r>
            <a:r>
              <a:rPr lang="it-IT" sz="1200" dirty="0"/>
              <a:t> B, </a:t>
            </a:r>
            <a:r>
              <a:rPr lang="it-IT" sz="1200" dirty="0" err="1"/>
              <a:t>Hogue</a:t>
            </a:r>
            <a:r>
              <a:rPr lang="it-IT" sz="1200" dirty="0"/>
              <a:t> C, </a:t>
            </a:r>
            <a:r>
              <a:rPr lang="it-IT" sz="1200" dirty="0" err="1"/>
              <a:t>Apweiler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 (2004) The HUPO </a:t>
            </a:r>
            <a:r>
              <a:rPr lang="it-IT" sz="1200" dirty="0" err="1"/>
              <a:t>PSI’s</a:t>
            </a:r>
            <a:r>
              <a:rPr lang="it-IT" sz="1200" dirty="0"/>
              <a:t> </a:t>
            </a:r>
            <a:r>
              <a:rPr lang="it-IT" sz="1200" dirty="0" err="1"/>
              <a:t>molecular</a:t>
            </a:r>
            <a:r>
              <a:rPr lang="it-IT" sz="1200" dirty="0"/>
              <a:t> </a:t>
            </a:r>
            <a:r>
              <a:rPr lang="it-IT" sz="1200" dirty="0" err="1"/>
              <a:t>interaction</a:t>
            </a:r>
            <a:r>
              <a:rPr lang="it-IT" sz="1200" dirty="0"/>
              <a:t> format--a community standard for the </a:t>
            </a:r>
            <a:r>
              <a:rPr lang="it-IT" sz="1200" dirty="0" err="1"/>
              <a:t>representation</a:t>
            </a:r>
            <a:r>
              <a:rPr lang="it-IT" sz="1200" dirty="0"/>
              <a:t> of </a:t>
            </a:r>
            <a:r>
              <a:rPr lang="it-IT" sz="1200" dirty="0" err="1"/>
              <a:t>protein</a:t>
            </a:r>
            <a:r>
              <a:rPr lang="it-IT" sz="1200" dirty="0"/>
              <a:t> </a:t>
            </a:r>
            <a:r>
              <a:rPr lang="it-IT" sz="1200" dirty="0" err="1"/>
              <a:t>interaction</a:t>
            </a:r>
            <a:r>
              <a:rPr lang="it-IT" sz="1200" dirty="0"/>
              <a:t> data. </a:t>
            </a:r>
            <a:r>
              <a:rPr lang="it-IT" sz="1200" dirty="0" err="1"/>
              <a:t>Nat</a:t>
            </a:r>
            <a:r>
              <a:rPr lang="it-IT" sz="1200" dirty="0"/>
              <a:t> </a:t>
            </a:r>
            <a:r>
              <a:rPr lang="it-IT" sz="1200" dirty="0" err="1"/>
              <a:t>Biotechnol</a:t>
            </a:r>
            <a:r>
              <a:rPr lang="it-IT" sz="1200" dirty="0"/>
              <a:t> 22:177–83. </a:t>
            </a:r>
            <a:r>
              <a:rPr lang="it-IT" sz="1200" dirty="0" err="1"/>
              <a:t>doi</a:t>
            </a:r>
            <a:r>
              <a:rPr lang="it-IT" sz="1200" dirty="0"/>
              <a:t>: 10.1038/nbt926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 err="1" smtClean="0"/>
              <a:t>Orchard</a:t>
            </a:r>
            <a:r>
              <a:rPr lang="it-IT" sz="1200" dirty="0" smtClean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Kerrien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Abbani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Aranda</a:t>
            </a:r>
            <a:r>
              <a:rPr lang="it-IT" sz="1200" dirty="0"/>
              <a:t> B, </a:t>
            </a:r>
            <a:r>
              <a:rPr lang="it-IT" sz="1200" dirty="0" err="1"/>
              <a:t>Bhate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Bidwell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Bridge A, Briganti L, </a:t>
            </a:r>
            <a:r>
              <a:rPr lang="it-IT" sz="1200" dirty="0" err="1"/>
              <a:t>Brinkman</a:t>
            </a:r>
            <a:r>
              <a:rPr lang="it-IT" sz="1200" dirty="0"/>
              <a:t> FSL, </a:t>
            </a:r>
            <a:r>
              <a:rPr lang="it-IT" sz="1200" dirty="0" err="1"/>
              <a:t>Brinkman</a:t>
            </a:r>
            <a:r>
              <a:rPr lang="it-IT" sz="1200" dirty="0"/>
              <a:t> </a:t>
            </a:r>
            <a:r>
              <a:rPr lang="it-IT" sz="1200" dirty="0" err="1"/>
              <a:t>F</a:t>
            </a:r>
            <a:r>
              <a:rPr lang="it-IT" sz="1200" dirty="0"/>
              <a:t>, Cesareni G, </a:t>
            </a:r>
            <a:r>
              <a:rPr lang="it-IT" sz="1200" dirty="0" err="1"/>
              <a:t>Chatr-aryamontri</a:t>
            </a:r>
            <a:r>
              <a:rPr lang="it-IT" sz="1200" dirty="0"/>
              <a:t> A, </a:t>
            </a:r>
            <a:r>
              <a:rPr lang="it-IT" sz="1200" dirty="0" err="1"/>
              <a:t>Chautard</a:t>
            </a:r>
            <a:r>
              <a:rPr lang="it-IT" sz="1200" dirty="0"/>
              <a:t> E, Chen C, </a:t>
            </a:r>
            <a:r>
              <a:rPr lang="it-IT" sz="1200" dirty="0" err="1"/>
              <a:t>Dumousseau</a:t>
            </a:r>
            <a:r>
              <a:rPr lang="it-IT" sz="1200" dirty="0"/>
              <a:t> M, </a:t>
            </a:r>
            <a:r>
              <a:rPr lang="it-IT" sz="1200" dirty="0" err="1"/>
              <a:t>Goll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Hancock REW, Hancock </a:t>
            </a:r>
            <a:r>
              <a:rPr lang="it-IT" sz="1200" dirty="0" err="1"/>
              <a:t>R</a:t>
            </a:r>
            <a:r>
              <a:rPr lang="it-IT" sz="1200" dirty="0"/>
              <a:t>, </a:t>
            </a:r>
            <a:r>
              <a:rPr lang="it-IT" sz="1200" dirty="0" err="1"/>
              <a:t>Hannick</a:t>
            </a:r>
            <a:r>
              <a:rPr lang="it-IT" sz="1200" dirty="0"/>
              <a:t> LI, </a:t>
            </a:r>
            <a:r>
              <a:rPr lang="it-IT" sz="1200" dirty="0" err="1"/>
              <a:t>Jurisica</a:t>
            </a:r>
            <a:r>
              <a:rPr lang="it-IT" sz="1200" dirty="0"/>
              <a:t> I, </a:t>
            </a:r>
            <a:r>
              <a:rPr lang="it-IT" sz="1200" dirty="0" err="1"/>
              <a:t>Khadake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Lynn DJ, </a:t>
            </a:r>
            <a:r>
              <a:rPr lang="it-IT" sz="1200" dirty="0" err="1"/>
              <a:t>Mahadevan</a:t>
            </a:r>
            <a:r>
              <a:rPr lang="it-IT" sz="1200" dirty="0"/>
              <a:t> U, Perfetto L, </a:t>
            </a:r>
            <a:r>
              <a:rPr lang="it-IT" sz="1200" dirty="0" err="1"/>
              <a:t>Raghunath</a:t>
            </a:r>
            <a:r>
              <a:rPr lang="it-IT" sz="1200" dirty="0"/>
              <a:t> A, </a:t>
            </a:r>
            <a:r>
              <a:rPr lang="it-IT" sz="1200" dirty="0" err="1"/>
              <a:t>Ricard-Blum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Roechert</a:t>
            </a:r>
            <a:r>
              <a:rPr lang="it-IT" sz="1200" dirty="0"/>
              <a:t> B, </a:t>
            </a:r>
            <a:r>
              <a:rPr lang="it-IT" sz="1200" dirty="0" err="1"/>
              <a:t>Salwinski</a:t>
            </a:r>
            <a:r>
              <a:rPr lang="it-IT" sz="1200" dirty="0"/>
              <a:t> L, </a:t>
            </a:r>
            <a:r>
              <a:rPr lang="it-IT" sz="1200" dirty="0" err="1"/>
              <a:t>Stümpflen</a:t>
            </a:r>
            <a:r>
              <a:rPr lang="it-IT" sz="1200" dirty="0"/>
              <a:t> V, </a:t>
            </a:r>
            <a:r>
              <a:rPr lang="it-IT" sz="1200" dirty="0" err="1"/>
              <a:t>Tyers</a:t>
            </a:r>
            <a:r>
              <a:rPr lang="it-IT" sz="1200" dirty="0"/>
              <a:t> M, </a:t>
            </a:r>
            <a:r>
              <a:rPr lang="it-IT" sz="1200" dirty="0" err="1"/>
              <a:t>Uetz</a:t>
            </a:r>
            <a:r>
              <a:rPr lang="it-IT" sz="1200" dirty="0"/>
              <a:t> </a:t>
            </a:r>
            <a:r>
              <a:rPr lang="it-IT" sz="1200" dirty="0" err="1"/>
              <a:t>P</a:t>
            </a:r>
            <a:r>
              <a:rPr lang="it-IT" sz="1200" dirty="0"/>
              <a:t>, </a:t>
            </a:r>
            <a:r>
              <a:rPr lang="it-IT" sz="1200" dirty="0" err="1"/>
              <a:t>Xenarios</a:t>
            </a:r>
            <a:r>
              <a:rPr lang="it-IT" sz="1200" dirty="0"/>
              <a:t> I, </a:t>
            </a:r>
            <a:r>
              <a:rPr lang="it-IT" sz="1200" dirty="0" err="1"/>
              <a:t>Hermjakob</a:t>
            </a:r>
            <a:r>
              <a:rPr lang="it-IT" sz="1200" dirty="0"/>
              <a:t> H (2012) </a:t>
            </a:r>
            <a:r>
              <a:rPr lang="it-IT" sz="1200" dirty="0" err="1"/>
              <a:t>Protein</a:t>
            </a:r>
            <a:r>
              <a:rPr lang="it-IT" sz="1200" dirty="0"/>
              <a:t> </a:t>
            </a:r>
            <a:r>
              <a:rPr lang="it-IT" sz="1200" dirty="0" err="1"/>
              <a:t>interaction</a:t>
            </a:r>
            <a:r>
              <a:rPr lang="it-IT" sz="1200" dirty="0"/>
              <a:t> data </a:t>
            </a:r>
            <a:r>
              <a:rPr lang="it-IT" sz="1200" dirty="0" err="1"/>
              <a:t>curation</a:t>
            </a:r>
            <a:r>
              <a:rPr lang="it-IT" sz="1200" dirty="0"/>
              <a:t>: the International </a:t>
            </a:r>
            <a:r>
              <a:rPr lang="it-IT" sz="1200" dirty="0" err="1"/>
              <a:t>Molecular</a:t>
            </a:r>
            <a:r>
              <a:rPr lang="it-IT" sz="1200" dirty="0"/>
              <a:t> Exchange (</a:t>
            </a:r>
            <a:r>
              <a:rPr lang="it-IT" sz="1200" dirty="0" err="1"/>
              <a:t>IMEx</a:t>
            </a:r>
            <a:r>
              <a:rPr lang="it-IT" sz="1200" dirty="0"/>
              <a:t>) </a:t>
            </a:r>
            <a:r>
              <a:rPr lang="it-IT" sz="1200" dirty="0" err="1"/>
              <a:t>consortium</a:t>
            </a:r>
            <a:r>
              <a:rPr lang="it-IT" sz="1200" dirty="0"/>
              <a:t>. </a:t>
            </a:r>
            <a:r>
              <a:rPr lang="it-IT" sz="1200" dirty="0" err="1"/>
              <a:t>Nat</a:t>
            </a:r>
            <a:r>
              <a:rPr lang="it-IT" sz="1200" dirty="0"/>
              <a:t> </a:t>
            </a:r>
            <a:r>
              <a:rPr lang="it-IT" sz="1200" dirty="0" err="1"/>
              <a:t>Methods</a:t>
            </a:r>
            <a:r>
              <a:rPr lang="it-IT" sz="1200" dirty="0"/>
              <a:t> 9:345–50. </a:t>
            </a:r>
            <a:r>
              <a:rPr lang="it-IT" sz="1200" dirty="0" err="1"/>
              <a:t>doi</a:t>
            </a:r>
            <a:r>
              <a:rPr lang="it-IT" sz="1200" dirty="0"/>
              <a:t>: 10.1038/nmeth.</a:t>
            </a:r>
            <a:r>
              <a:rPr lang="it-IT" sz="1200" dirty="0" smtClean="0"/>
              <a:t>1931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/>
              <a:t>The Universal </a:t>
            </a:r>
            <a:r>
              <a:rPr lang="it-IT" sz="1200" dirty="0" err="1"/>
              <a:t>Protein</a:t>
            </a:r>
            <a:r>
              <a:rPr lang="it-IT" sz="1200" dirty="0"/>
              <a:t> Resource (</a:t>
            </a:r>
            <a:r>
              <a:rPr lang="it-IT" sz="1200" dirty="0" err="1"/>
              <a:t>UniProt</a:t>
            </a:r>
            <a:r>
              <a:rPr lang="it-IT" sz="1200" dirty="0"/>
              <a:t>) 2009. </a:t>
            </a:r>
            <a:r>
              <a:rPr lang="it-IT" sz="1200" dirty="0" err="1"/>
              <a:t>Nucleic</a:t>
            </a:r>
            <a:r>
              <a:rPr lang="it-IT" sz="1200" dirty="0"/>
              <a:t> </a:t>
            </a:r>
            <a:r>
              <a:rPr lang="it-IT" sz="1200" dirty="0" err="1"/>
              <a:t>Acids</a:t>
            </a:r>
            <a:r>
              <a:rPr lang="it-IT" sz="1200" dirty="0"/>
              <a:t> Res 37:D169–74. </a:t>
            </a:r>
            <a:r>
              <a:rPr lang="it-IT" sz="1200" dirty="0" err="1"/>
              <a:t>doi</a:t>
            </a:r>
            <a:r>
              <a:rPr lang="it-IT" sz="1200" dirty="0"/>
              <a:t>: 10.1093/</a:t>
            </a:r>
            <a:r>
              <a:rPr lang="it-IT" sz="1200" dirty="0" err="1"/>
              <a:t>nar</a:t>
            </a:r>
            <a:r>
              <a:rPr lang="it-IT" sz="1200" dirty="0"/>
              <a:t>/</a:t>
            </a:r>
            <a:r>
              <a:rPr lang="it-IT" sz="1200" dirty="0" smtClean="0"/>
              <a:t>gkn664 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 err="1" smtClean="0"/>
              <a:t>Kerrien</a:t>
            </a:r>
            <a:r>
              <a:rPr lang="it-IT" sz="1200" dirty="0" smtClean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Orchard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Montecchi-Palazzi L, </a:t>
            </a:r>
            <a:r>
              <a:rPr lang="it-IT" sz="1200" dirty="0" err="1"/>
              <a:t>Aranda</a:t>
            </a:r>
            <a:r>
              <a:rPr lang="it-IT" sz="1200" dirty="0"/>
              <a:t> B, Quinn AF, </a:t>
            </a:r>
            <a:r>
              <a:rPr lang="it-IT" sz="1200" dirty="0" err="1"/>
              <a:t>Vinod</a:t>
            </a:r>
            <a:r>
              <a:rPr lang="it-IT" sz="1200" dirty="0"/>
              <a:t> </a:t>
            </a:r>
            <a:r>
              <a:rPr lang="it-IT" sz="1200" dirty="0" err="1"/>
              <a:t>N</a:t>
            </a:r>
            <a:r>
              <a:rPr lang="it-IT" sz="1200" dirty="0"/>
              <a:t>, </a:t>
            </a:r>
            <a:r>
              <a:rPr lang="it-IT" sz="1200" dirty="0" err="1"/>
              <a:t>Bader</a:t>
            </a:r>
            <a:r>
              <a:rPr lang="it-IT" sz="1200" dirty="0"/>
              <a:t> GD, </a:t>
            </a:r>
            <a:r>
              <a:rPr lang="it-IT" sz="1200" dirty="0" err="1"/>
              <a:t>Xenarios</a:t>
            </a:r>
            <a:r>
              <a:rPr lang="it-IT" sz="1200" dirty="0"/>
              <a:t> I, Wojcik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Sherman</a:t>
            </a:r>
            <a:r>
              <a:rPr lang="it-IT" sz="1200" dirty="0"/>
              <a:t> D, </a:t>
            </a:r>
            <a:r>
              <a:rPr lang="it-IT" sz="1200" dirty="0" err="1"/>
              <a:t>Tyers</a:t>
            </a:r>
            <a:endParaRPr lang="it-IT" sz="1200" dirty="0"/>
          </a:p>
          <a:p>
            <a:r>
              <a:rPr lang="it-IT" sz="1200" dirty="0"/>
              <a:t> </a:t>
            </a:r>
            <a:r>
              <a:rPr lang="it-IT" sz="1200" dirty="0" smtClean="0"/>
              <a:t>    M</a:t>
            </a:r>
            <a:r>
              <a:rPr lang="it-IT" sz="1200" dirty="0"/>
              <a:t>, Salama JJ, Moore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Ceol</a:t>
            </a:r>
            <a:r>
              <a:rPr lang="it-IT" sz="1200" dirty="0"/>
              <a:t> A, </a:t>
            </a:r>
            <a:r>
              <a:rPr lang="it-IT" sz="1200" dirty="0" err="1"/>
              <a:t>Chatr-Aryamontri</a:t>
            </a:r>
            <a:r>
              <a:rPr lang="it-IT" sz="1200" dirty="0"/>
              <a:t> A, </a:t>
            </a:r>
            <a:r>
              <a:rPr lang="it-IT" sz="1200" dirty="0" err="1"/>
              <a:t>Oesterheld</a:t>
            </a:r>
            <a:r>
              <a:rPr lang="it-IT" sz="1200" dirty="0"/>
              <a:t> M, </a:t>
            </a:r>
            <a:r>
              <a:rPr lang="it-IT" sz="1200" dirty="0" err="1"/>
              <a:t>Stümpflen</a:t>
            </a:r>
            <a:r>
              <a:rPr lang="it-IT" sz="1200" dirty="0"/>
              <a:t> V, </a:t>
            </a:r>
            <a:r>
              <a:rPr lang="it-IT" sz="1200" dirty="0" err="1"/>
              <a:t>Salwinski</a:t>
            </a:r>
            <a:r>
              <a:rPr lang="it-IT" sz="1200" dirty="0"/>
              <a:t> L, </a:t>
            </a:r>
            <a:r>
              <a:rPr lang="it-IT" sz="1200" dirty="0" err="1"/>
              <a:t>Nerothin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Cerami E, </a:t>
            </a:r>
            <a:r>
              <a:rPr lang="it-IT" sz="1200" dirty="0" err="1"/>
              <a:t>Cusick</a:t>
            </a:r>
            <a:r>
              <a:rPr lang="it-IT" sz="1200" dirty="0"/>
              <a:t> </a:t>
            </a:r>
          </a:p>
          <a:p>
            <a:r>
              <a:rPr lang="it-IT" sz="1200" dirty="0" smtClean="0"/>
              <a:t>     ME</a:t>
            </a:r>
            <a:r>
              <a:rPr lang="it-IT" sz="1200" dirty="0"/>
              <a:t>, </a:t>
            </a:r>
            <a:r>
              <a:rPr lang="it-IT" sz="1200" dirty="0" err="1"/>
              <a:t>Vidal</a:t>
            </a:r>
            <a:r>
              <a:rPr lang="it-IT" sz="1200" dirty="0"/>
              <a:t> M, </a:t>
            </a:r>
            <a:r>
              <a:rPr lang="it-IT" sz="1200" dirty="0" err="1"/>
              <a:t>Gilson</a:t>
            </a:r>
            <a:r>
              <a:rPr lang="it-IT" sz="1200" dirty="0"/>
              <a:t> M, Armstrong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Woollard</a:t>
            </a:r>
            <a:r>
              <a:rPr lang="it-IT" sz="1200" dirty="0"/>
              <a:t> </a:t>
            </a:r>
            <a:r>
              <a:rPr lang="it-IT" sz="1200" dirty="0" err="1"/>
              <a:t>P</a:t>
            </a:r>
            <a:r>
              <a:rPr lang="it-IT" sz="1200" dirty="0"/>
              <a:t>, </a:t>
            </a:r>
            <a:r>
              <a:rPr lang="it-IT" sz="1200" dirty="0" err="1"/>
              <a:t>Hogue</a:t>
            </a:r>
            <a:r>
              <a:rPr lang="it-IT" sz="1200" dirty="0"/>
              <a:t> C, </a:t>
            </a:r>
            <a:r>
              <a:rPr lang="it-IT" sz="1200" dirty="0" err="1"/>
              <a:t>Eisenberg</a:t>
            </a:r>
            <a:r>
              <a:rPr lang="it-IT" sz="1200" dirty="0"/>
              <a:t> D, Cesareni G, </a:t>
            </a:r>
            <a:r>
              <a:rPr lang="it-IT" sz="1200" dirty="0" err="1"/>
              <a:t>Apweiler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, </a:t>
            </a:r>
            <a:r>
              <a:rPr lang="it-IT" sz="1200" dirty="0" err="1"/>
              <a:t>Hermjakob</a:t>
            </a:r>
            <a:r>
              <a:rPr lang="it-IT" sz="1200" dirty="0"/>
              <a:t> H (2007) </a:t>
            </a:r>
            <a:r>
              <a:rPr lang="it-IT" sz="1200" dirty="0" err="1" smtClean="0"/>
              <a:t>Broadening</a:t>
            </a:r>
            <a:r>
              <a:rPr lang="it-IT" sz="1200" dirty="0" smtClean="0"/>
              <a:t> </a:t>
            </a:r>
            <a:r>
              <a:rPr lang="it-IT" sz="1200" dirty="0"/>
              <a:t>the </a:t>
            </a:r>
            <a:r>
              <a:rPr lang="it-IT" sz="1200" dirty="0" err="1"/>
              <a:t>horizon</a:t>
            </a:r>
            <a:r>
              <a:rPr lang="it-IT" sz="1200" dirty="0"/>
              <a:t>-</a:t>
            </a:r>
            <a:r>
              <a:rPr lang="it-IT" sz="1200" dirty="0" smtClean="0"/>
              <a:t>-       </a:t>
            </a:r>
            <a:r>
              <a:rPr lang="it-IT" sz="1200" dirty="0" err="1" smtClean="0"/>
              <a:t>level</a:t>
            </a:r>
            <a:r>
              <a:rPr lang="it-IT" sz="1200" dirty="0" smtClean="0"/>
              <a:t> </a:t>
            </a:r>
            <a:r>
              <a:rPr lang="it-IT" sz="1200" dirty="0"/>
              <a:t>2.5 of the HUPO-PSI format for </a:t>
            </a:r>
            <a:r>
              <a:rPr lang="it-IT" sz="1200" dirty="0" err="1"/>
              <a:t>molecular</a:t>
            </a:r>
            <a:r>
              <a:rPr lang="it-IT" sz="1200" dirty="0"/>
              <a:t> </a:t>
            </a:r>
            <a:r>
              <a:rPr lang="it-IT" sz="1200" dirty="0" err="1"/>
              <a:t>interactions</a:t>
            </a:r>
            <a:r>
              <a:rPr lang="it-IT" sz="1200" dirty="0"/>
              <a:t>. BMC </a:t>
            </a:r>
            <a:r>
              <a:rPr lang="it-IT" sz="1200" dirty="0" err="1"/>
              <a:t>Biol</a:t>
            </a:r>
            <a:r>
              <a:rPr lang="it-IT" sz="1200" dirty="0"/>
              <a:t> 5:44. </a:t>
            </a:r>
            <a:r>
              <a:rPr lang="it-IT" sz="1200" dirty="0" err="1"/>
              <a:t>doi</a:t>
            </a:r>
            <a:r>
              <a:rPr lang="it-IT" sz="1200" dirty="0"/>
              <a:t>: 10.1186/1741-</a:t>
            </a:r>
            <a:r>
              <a:rPr lang="it-IT" sz="1200" dirty="0" smtClean="0"/>
              <a:t>7007</a:t>
            </a:r>
            <a:r>
              <a:rPr lang="it-IT" sz="1200" dirty="0"/>
              <a:t>-5-</a:t>
            </a:r>
            <a:r>
              <a:rPr lang="it-IT" sz="1200" dirty="0" smtClean="0"/>
              <a:t>44</a:t>
            </a:r>
            <a:endParaRPr lang="it-IT" sz="1200" dirty="0"/>
          </a:p>
          <a:p>
            <a:pPr marL="171450" indent="-171450">
              <a:buFont typeface="Arial"/>
              <a:buChar char="•"/>
            </a:pPr>
            <a:r>
              <a:rPr lang="it-IT" sz="1200" dirty="0" err="1"/>
              <a:t>Aranda</a:t>
            </a:r>
            <a:r>
              <a:rPr lang="it-IT" sz="1200" dirty="0"/>
              <a:t> B, </a:t>
            </a:r>
            <a:r>
              <a:rPr lang="it-IT" sz="1200" dirty="0" err="1"/>
              <a:t>Blankenburg</a:t>
            </a:r>
            <a:r>
              <a:rPr lang="it-IT" sz="1200" dirty="0"/>
              <a:t> H, </a:t>
            </a:r>
            <a:r>
              <a:rPr lang="it-IT" sz="1200" dirty="0" err="1"/>
              <a:t>Kerrien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Brinkman</a:t>
            </a:r>
            <a:r>
              <a:rPr lang="it-IT" sz="1200" dirty="0"/>
              <a:t> FSL, </a:t>
            </a:r>
            <a:r>
              <a:rPr lang="it-IT" sz="1200" dirty="0" err="1"/>
              <a:t>Ceol</a:t>
            </a:r>
            <a:r>
              <a:rPr lang="it-IT" sz="1200" dirty="0"/>
              <a:t> A, </a:t>
            </a:r>
            <a:r>
              <a:rPr lang="it-IT" sz="1200" dirty="0" err="1"/>
              <a:t>Chautard</a:t>
            </a:r>
            <a:r>
              <a:rPr lang="it-IT" sz="1200" dirty="0"/>
              <a:t> E, Dana JM, De Las </a:t>
            </a:r>
            <a:r>
              <a:rPr lang="it-IT" sz="1200" dirty="0" err="1"/>
              <a:t>Rivas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Dumousseau</a:t>
            </a:r>
            <a:r>
              <a:rPr lang="it-IT" sz="1200" dirty="0"/>
              <a:t> M, </a:t>
            </a:r>
            <a:r>
              <a:rPr lang="it-IT" sz="1200" dirty="0" err="1"/>
              <a:t>Galeota</a:t>
            </a:r>
            <a:r>
              <a:rPr lang="it-IT" sz="1200" dirty="0"/>
              <a:t> E, </a:t>
            </a:r>
            <a:r>
              <a:rPr lang="it-IT" sz="1200" dirty="0" err="1"/>
              <a:t>Gaulton</a:t>
            </a:r>
            <a:r>
              <a:rPr lang="it-IT" sz="1200" dirty="0"/>
              <a:t> A, </a:t>
            </a:r>
            <a:r>
              <a:rPr lang="it-IT" sz="1200" dirty="0" err="1"/>
              <a:t>Goll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Hancock REW, </a:t>
            </a:r>
            <a:r>
              <a:rPr lang="it-IT" sz="1200" dirty="0" err="1"/>
              <a:t>Isserlin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, Jimenez RC, </a:t>
            </a:r>
            <a:r>
              <a:rPr lang="it-IT" sz="1200" dirty="0" err="1"/>
              <a:t>Kerssemakers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Khadake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Lynn DJ, </a:t>
            </a:r>
            <a:r>
              <a:rPr lang="it-IT" sz="1200" dirty="0" err="1"/>
              <a:t>Michaut</a:t>
            </a:r>
            <a:r>
              <a:rPr lang="it-IT" sz="1200" dirty="0"/>
              <a:t> M, </a:t>
            </a:r>
            <a:r>
              <a:rPr lang="it-IT" sz="1200" dirty="0" err="1"/>
              <a:t>O’Kelly</a:t>
            </a:r>
            <a:r>
              <a:rPr lang="it-IT" sz="1200" dirty="0"/>
              <a:t> G, Ono K, </a:t>
            </a:r>
            <a:r>
              <a:rPr lang="it-IT" sz="1200" dirty="0" err="1"/>
              <a:t>Orchard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Prieto</a:t>
            </a:r>
            <a:r>
              <a:rPr lang="it-IT" sz="1200" dirty="0"/>
              <a:t> C, </a:t>
            </a:r>
            <a:r>
              <a:rPr lang="it-IT" sz="1200" dirty="0" err="1"/>
              <a:t>Razick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Rigina</a:t>
            </a:r>
            <a:r>
              <a:rPr lang="it-IT" sz="1200" dirty="0"/>
              <a:t> O, </a:t>
            </a:r>
            <a:r>
              <a:rPr lang="it-IT" sz="1200" dirty="0" err="1"/>
              <a:t>Salwinski</a:t>
            </a:r>
            <a:r>
              <a:rPr lang="it-IT" sz="1200" dirty="0"/>
              <a:t> L, </a:t>
            </a:r>
            <a:r>
              <a:rPr lang="it-IT" sz="1200" dirty="0" err="1"/>
              <a:t>Simonovic</a:t>
            </a:r>
            <a:r>
              <a:rPr lang="it-IT" sz="1200" dirty="0"/>
              <a:t> M, </a:t>
            </a:r>
            <a:r>
              <a:rPr lang="it-IT" sz="1200" dirty="0" err="1"/>
              <a:t>Velankar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Winter</a:t>
            </a:r>
            <a:r>
              <a:rPr lang="it-IT" sz="1200" dirty="0"/>
              <a:t> A, </a:t>
            </a:r>
            <a:r>
              <a:rPr lang="it-IT" sz="1200" dirty="0" err="1"/>
              <a:t>Wu</a:t>
            </a:r>
            <a:r>
              <a:rPr lang="it-IT" sz="1200" dirty="0"/>
              <a:t> G, </a:t>
            </a:r>
            <a:r>
              <a:rPr lang="it-IT" sz="1200" dirty="0" err="1"/>
              <a:t>Bader</a:t>
            </a:r>
            <a:r>
              <a:rPr lang="it-IT" sz="1200" dirty="0"/>
              <a:t> GD, Cesareni G, </a:t>
            </a:r>
            <a:r>
              <a:rPr lang="it-IT" sz="1200" dirty="0" err="1"/>
              <a:t>Donaldson</a:t>
            </a:r>
            <a:r>
              <a:rPr lang="it-IT" sz="1200" dirty="0"/>
              <a:t> IM, </a:t>
            </a:r>
            <a:r>
              <a:rPr lang="it-IT" sz="1200" dirty="0" err="1"/>
              <a:t>Eisenberg</a:t>
            </a:r>
            <a:r>
              <a:rPr lang="it-IT" sz="1200" dirty="0"/>
              <a:t> D, </a:t>
            </a:r>
            <a:r>
              <a:rPr lang="it-IT" sz="1200" dirty="0" err="1"/>
              <a:t>Kleywegt</a:t>
            </a:r>
            <a:r>
              <a:rPr lang="it-IT" sz="1200" dirty="0"/>
              <a:t> GJ, </a:t>
            </a:r>
            <a:r>
              <a:rPr lang="it-IT" sz="1200" dirty="0" err="1"/>
              <a:t>Overington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Ricard-Blum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Tyers</a:t>
            </a:r>
            <a:r>
              <a:rPr lang="it-IT" sz="1200" dirty="0"/>
              <a:t> M, </a:t>
            </a:r>
            <a:r>
              <a:rPr lang="it-IT" sz="1200" dirty="0" err="1"/>
              <a:t>Albrecht</a:t>
            </a:r>
            <a:r>
              <a:rPr lang="it-IT" sz="1200" dirty="0"/>
              <a:t> M, </a:t>
            </a:r>
            <a:r>
              <a:rPr lang="it-IT" sz="1200" dirty="0" err="1"/>
              <a:t>Hermjakob</a:t>
            </a:r>
            <a:r>
              <a:rPr lang="it-IT" sz="1200" dirty="0"/>
              <a:t> H (2011) PSICQUIC and PSISCORE: </a:t>
            </a:r>
            <a:r>
              <a:rPr lang="it-IT" sz="1200" dirty="0" err="1"/>
              <a:t>accessing</a:t>
            </a:r>
            <a:r>
              <a:rPr lang="it-IT" sz="1200" dirty="0"/>
              <a:t> and </a:t>
            </a:r>
            <a:r>
              <a:rPr lang="it-IT" sz="1200" dirty="0" err="1"/>
              <a:t>scoring</a:t>
            </a:r>
            <a:r>
              <a:rPr lang="it-IT" sz="1200" dirty="0"/>
              <a:t> </a:t>
            </a:r>
            <a:r>
              <a:rPr lang="it-IT" sz="1200" dirty="0" err="1"/>
              <a:t>molecular</a:t>
            </a:r>
            <a:r>
              <a:rPr lang="it-IT" sz="1200" dirty="0"/>
              <a:t> </a:t>
            </a:r>
            <a:r>
              <a:rPr lang="it-IT" sz="1200" dirty="0" err="1"/>
              <a:t>interactions</a:t>
            </a:r>
            <a:r>
              <a:rPr lang="it-IT" sz="1200" dirty="0"/>
              <a:t>. </a:t>
            </a:r>
            <a:r>
              <a:rPr lang="it-IT" sz="1200" dirty="0" err="1"/>
              <a:t>Nat</a:t>
            </a:r>
            <a:r>
              <a:rPr lang="it-IT" sz="1200" dirty="0"/>
              <a:t> </a:t>
            </a:r>
            <a:r>
              <a:rPr lang="it-IT" sz="1200" dirty="0" err="1"/>
              <a:t>Methods</a:t>
            </a:r>
            <a:r>
              <a:rPr lang="it-IT" sz="1200" dirty="0"/>
              <a:t> 8:528–9. </a:t>
            </a:r>
            <a:r>
              <a:rPr lang="it-IT" sz="1200" dirty="0" err="1"/>
              <a:t>doi</a:t>
            </a:r>
            <a:r>
              <a:rPr lang="it-IT" sz="1200" dirty="0"/>
              <a:t>: 10.1038/nmeth.</a:t>
            </a:r>
            <a:r>
              <a:rPr lang="it-IT" sz="1200" dirty="0" smtClean="0"/>
              <a:t>1637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/>
              <a:t>del-Toro </a:t>
            </a:r>
            <a:r>
              <a:rPr lang="it-IT" sz="1200" dirty="0" err="1"/>
              <a:t>N</a:t>
            </a:r>
            <a:r>
              <a:rPr lang="it-IT" sz="1200" dirty="0"/>
              <a:t>, </a:t>
            </a:r>
            <a:r>
              <a:rPr lang="it-IT" sz="1200" dirty="0" err="1"/>
              <a:t>Dumousseau</a:t>
            </a:r>
            <a:r>
              <a:rPr lang="it-IT" sz="1200" dirty="0"/>
              <a:t> M, </a:t>
            </a:r>
            <a:r>
              <a:rPr lang="it-IT" sz="1200" dirty="0" err="1"/>
              <a:t>Orchard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Jimenez RC, </a:t>
            </a:r>
            <a:r>
              <a:rPr lang="it-IT" sz="1200" dirty="0" err="1"/>
              <a:t>Galeota</a:t>
            </a:r>
            <a:r>
              <a:rPr lang="it-IT" sz="1200" dirty="0"/>
              <a:t> E, </a:t>
            </a:r>
            <a:r>
              <a:rPr lang="it-IT" sz="1200" dirty="0" err="1"/>
              <a:t>Launay</a:t>
            </a:r>
            <a:r>
              <a:rPr lang="it-IT" sz="1200" dirty="0"/>
              <a:t> G, </a:t>
            </a:r>
            <a:r>
              <a:rPr lang="it-IT" sz="1200" dirty="0" err="1"/>
              <a:t>Goll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Breuer</a:t>
            </a:r>
            <a:r>
              <a:rPr lang="it-IT" sz="1200" dirty="0"/>
              <a:t> K, Ono K, </a:t>
            </a:r>
            <a:r>
              <a:rPr lang="it-IT" sz="1200" dirty="0" err="1"/>
              <a:t>Salwinski</a:t>
            </a:r>
            <a:r>
              <a:rPr lang="it-IT" sz="1200" dirty="0"/>
              <a:t> L, </a:t>
            </a:r>
            <a:r>
              <a:rPr lang="it-IT" sz="1200" dirty="0" err="1"/>
              <a:t>Hermjakob</a:t>
            </a:r>
            <a:endParaRPr lang="it-IT" sz="1200" dirty="0"/>
          </a:p>
          <a:p>
            <a:r>
              <a:rPr lang="it-IT" sz="1200" dirty="0" smtClean="0"/>
              <a:t>     H </a:t>
            </a:r>
            <a:r>
              <a:rPr lang="it-IT" sz="1200" dirty="0"/>
              <a:t>(2013) A new </a:t>
            </a:r>
            <a:r>
              <a:rPr lang="it-IT" sz="1200" dirty="0" err="1"/>
              <a:t>reference</a:t>
            </a:r>
            <a:r>
              <a:rPr lang="it-IT" sz="1200" dirty="0"/>
              <a:t> </a:t>
            </a:r>
            <a:r>
              <a:rPr lang="it-IT" sz="1200" dirty="0" err="1"/>
              <a:t>implementation</a:t>
            </a:r>
            <a:r>
              <a:rPr lang="it-IT" sz="1200" dirty="0"/>
              <a:t> of the PSICQUIC web service. </a:t>
            </a:r>
            <a:r>
              <a:rPr lang="it-IT" sz="1200" dirty="0" err="1"/>
              <a:t>Nucleic</a:t>
            </a:r>
            <a:r>
              <a:rPr lang="it-IT" sz="1200" dirty="0"/>
              <a:t> </a:t>
            </a:r>
            <a:r>
              <a:rPr lang="it-IT" sz="1200" dirty="0" err="1"/>
              <a:t>Acids</a:t>
            </a:r>
            <a:r>
              <a:rPr lang="it-IT" sz="1200" dirty="0"/>
              <a:t> Res 41:W601–6. </a:t>
            </a:r>
            <a:r>
              <a:rPr lang="it-IT" sz="1200" dirty="0" err="1"/>
              <a:t>doi</a:t>
            </a:r>
            <a:r>
              <a:rPr lang="it-IT" sz="1200" dirty="0"/>
              <a:t>:</a:t>
            </a:r>
          </a:p>
          <a:p>
            <a:r>
              <a:rPr lang="it-IT" sz="1200" dirty="0" smtClean="0"/>
              <a:t>     10.1093</a:t>
            </a:r>
            <a:r>
              <a:rPr lang="it-IT" sz="1200" dirty="0"/>
              <a:t>/</a:t>
            </a:r>
            <a:r>
              <a:rPr lang="it-IT" sz="1200" dirty="0" err="1"/>
              <a:t>nar</a:t>
            </a:r>
            <a:r>
              <a:rPr lang="it-IT" sz="1200" dirty="0"/>
              <a:t>/</a:t>
            </a:r>
            <a:r>
              <a:rPr lang="it-IT" sz="1200" dirty="0" smtClean="0"/>
              <a:t>gkt392</a:t>
            </a:r>
            <a:endParaRPr lang="it-IT" sz="1200" dirty="0"/>
          </a:p>
          <a:p>
            <a:pPr marL="285750" indent="-285750">
              <a:buFont typeface="Arial"/>
              <a:buChar char="•"/>
            </a:pPr>
            <a:r>
              <a:rPr lang="it-IT" sz="1200" dirty="0"/>
              <a:t>Calderone A, Castagnoli L, Cesareni G (2013) </a:t>
            </a:r>
            <a:r>
              <a:rPr lang="it-IT" sz="1200" dirty="0" err="1"/>
              <a:t>mentha</a:t>
            </a:r>
            <a:r>
              <a:rPr lang="it-IT" sz="1200" dirty="0"/>
              <a:t>: a </a:t>
            </a:r>
            <a:r>
              <a:rPr lang="it-IT" sz="1200" dirty="0" err="1"/>
              <a:t>resource</a:t>
            </a:r>
            <a:r>
              <a:rPr lang="it-IT" sz="1200" dirty="0"/>
              <a:t> for </a:t>
            </a:r>
            <a:r>
              <a:rPr lang="it-IT" sz="1200" dirty="0" err="1"/>
              <a:t>browsing</a:t>
            </a:r>
            <a:r>
              <a:rPr lang="it-IT" sz="1200" dirty="0"/>
              <a:t> </a:t>
            </a:r>
            <a:r>
              <a:rPr lang="it-IT" sz="1200" dirty="0" err="1"/>
              <a:t>integrated</a:t>
            </a:r>
            <a:r>
              <a:rPr lang="it-IT" sz="1200" dirty="0"/>
              <a:t> </a:t>
            </a:r>
            <a:r>
              <a:rPr lang="it-IT" sz="1200" dirty="0" err="1"/>
              <a:t>protein-interaction</a:t>
            </a:r>
            <a:r>
              <a:rPr lang="it-IT" sz="1200" dirty="0"/>
              <a:t> networks. </a:t>
            </a:r>
            <a:r>
              <a:rPr lang="it-IT" sz="1200" dirty="0" err="1" smtClean="0"/>
              <a:t>Nat</a:t>
            </a:r>
            <a:r>
              <a:rPr lang="it-IT" sz="1200" dirty="0"/>
              <a:t> </a:t>
            </a:r>
            <a:r>
              <a:rPr lang="it-IT" sz="1200" dirty="0" err="1" smtClean="0"/>
              <a:t>Methods</a:t>
            </a:r>
            <a:r>
              <a:rPr lang="it-IT" sz="1200" dirty="0" smtClean="0"/>
              <a:t> </a:t>
            </a:r>
            <a:r>
              <a:rPr lang="it-IT" sz="1200" dirty="0"/>
              <a:t>10:690–1. </a:t>
            </a:r>
            <a:r>
              <a:rPr lang="it-IT" sz="1200" dirty="0" err="1"/>
              <a:t>doi</a:t>
            </a:r>
            <a:r>
              <a:rPr lang="it-IT" sz="1200" dirty="0"/>
              <a:t>: 10.1038/nmeth.2561</a:t>
            </a:r>
          </a:p>
          <a:p>
            <a:pPr marL="285750" indent="-285750">
              <a:buFont typeface="Arial"/>
              <a:buChar char="•"/>
            </a:pPr>
            <a:r>
              <a:rPr lang="it-IT" sz="1200" dirty="0"/>
              <a:t>Calderone A, Licata L, Cesareni G (2015) </a:t>
            </a:r>
            <a:r>
              <a:rPr lang="it-IT" sz="1200" dirty="0" err="1"/>
              <a:t>VirusMentha</a:t>
            </a:r>
            <a:r>
              <a:rPr lang="it-IT" sz="1200" dirty="0"/>
              <a:t>: a new </a:t>
            </a:r>
            <a:r>
              <a:rPr lang="it-IT" sz="1200" dirty="0" err="1"/>
              <a:t>resource</a:t>
            </a:r>
            <a:r>
              <a:rPr lang="it-IT" sz="1200" dirty="0"/>
              <a:t> for virus-</a:t>
            </a:r>
            <a:r>
              <a:rPr lang="it-IT" sz="1200" dirty="0" err="1"/>
              <a:t>host</a:t>
            </a:r>
            <a:r>
              <a:rPr lang="it-IT" sz="1200" dirty="0"/>
              <a:t> </a:t>
            </a:r>
            <a:r>
              <a:rPr lang="it-IT" sz="1200" dirty="0" err="1"/>
              <a:t>protein</a:t>
            </a:r>
            <a:r>
              <a:rPr lang="it-IT" sz="1200" dirty="0"/>
              <a:t> </a:t>
            </a:r>
            <a:r>
              <a:rPr lang="it-IT" sz="1200" dirty="0" err="1"/>
              <a:t>interactions</a:t>
            </a:r>
            <a:r>
              <a:rPr lang="it-IT" sz="1200" dirty="0"/>
              <a:t>. </a:t>
            </a:r>
            <a:r>
              <a:rPr lang="it-IT" sz="1200" dirty="0" err="1"/>
              <a:t>Nucleic</a:t>
            </a:r>
            <a:r>
              <a:rPr lang="it-IT" sz="1200" dirty="0"/>
              <a:t> </a:t>
            </a:r>
            <a:r>
              <a:rPr lang="it-IT" sz="1200" dirty="0" err="1"/>
              <a:t>Acids</a:t>
            </a:r>
            <a:r>
              <a:rPr lang="it-IT" sz="1200" dirty="0"/>
              <a:t> Res 43:D588–92. </a:t>
            </a:r>
            <a:r>
              <a:rPr lang="it-IT" sz="1200" dirty="0" err="1"/>
              <a:t>doi</a:t>
            </a:r>
            <a:r>
              <a:rPr lang="it-IT" sz="1200" dirty="0"/>
              <a:t>: 10.1093/</a:t>
            </a:r>
            <a:r>
              <a:rPr lang="it-IT" sz="1200" dirty="0" err="1"/>
              <a:t>nar</a:t>
            </a:r>
            <a:r>
              <a:rPr lang="it-IT" sz="1200" dirty="0"/>
              <a:t>/</a:t>
            </a:r>
            <a:r>
              <a:rPr lang="it-IT" sz="1200" dirty="0" smtClean="0"/>
              <a:t>gku830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/>
              <a:t>Mayer G, Jones AR, </a:t>
            </a:r>
            <a:r>
              <a:rPr lang="it-IT" sz="1200" dirty="0" err="1"/>
              <a:t>Binz</a:t>
            </a:r>
            <a:r>
              <a:rPr lang="it-IT" sz="1200" dirty="0"/>
              <a:t> PA, </a:t>
            </a:r>
            <a:r>
              <a:rPr lang="it-IT" sz="1200" dirty="0" err="1"/>
              <a:t>Deutsch</a:t>
            </a:r>
            <a:r>
              <a:rPr lang="it-IT" sz="1200" dirty="0"/>
              <a:t> EW, </a:t>
            </a:r>
            <a:r>
              <a:rPr lang="it-IT" sz="1200" dirty="0" err="1"/>
              <a:t>Orchard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Montecchi-Palazzi L, </a:t>
            </a:r>
            <a:r>
              <a:rPr lang="it-IT" sz="1200" dirty="0" err="1"/>
              <a:t>Vizcaíno</a:t>
            </a:r>
            <a:r>
              <a:rPr lang="it-IT" sz="1200" dirty="0"/>
              <a:t> JA, </a:t>
            </a:r>
            <a:r>
              <a:rPr lang="it-IT" sz="1200" dirty="0" err="1"/>
              <a:t>Hermjakob</a:t>
            </a:r>
            <a:r>
              <a:rPr lang="it-IT" sz="1200" dirty="0"/>
              <a:t> H, </a:t>
            </a:r>
            <a:r>
              <a:rPr lang="it-IT" sz="1200" dirty="0" err="1"/>
              <a:t>Oveillero</a:t>
            </a:r>
            <a:r>
              <a:rPr lang="it-IT" sz="1200" dirty="0"/>
              <a:t> D, Julian </a:t>
            </a:r>
            <a:r>
              <a:rPr lang="it-IT" sz="1200" dirty="0" err="1"/>
              <a:t>R</a:t>
            </a:r>
            <a:r>
              <a:rPr lang="it-IT" sz="1200" dirty="0"/>
              <a:t>, </a:t>
            </a:r>
            <a:r>
              <a:rPr lang="it-IT" sz="1200" dirty="0" err="1"/>
              <a:t>Stephan</a:t>
            </a:r>
            <a:r>
              <a:rPr lang="it-IT" sz="1200" dirty="0"/>
              <a:t> C, </a:t>
            </a:r>
            <a:r>
              <a:rPr lang="it-IT" sz="1200" dirty="0" err="1"/>
              <a:t>Meyer</a:t>
            </a:r>
            <a:r>
              <a:rPr lang="it-IT" sz="1200" dirty="0"/>
              <a:t> HE, </a:t>
            </a:r>
            <a:r>
              <a:rPr lang="it-IT" sz="1200" dirty="0" err="1"/>
              <a:t>Eisenacher</a:t>
            </a:r>
            <a:r>
              <a:rPr lang="it-IT" sz="1200" dirty="0"/>
              <a:t> M., </a:t>
            </a:r>
            <a:r>
              <a:rPr lang="it-IT" sz="1200" dirty="0" err="1"/>
              <a:t>Controlled</a:t>
            </a:r>
            <a:r>
              <a:rPr lang="it-IT" sz="1200" dirty="0"/>
              <a:t> </a:t>
            </a:r>
            <a:r>
              <a:rPr lang="it-IT" sz="1200" dirty="0" err="1"/>
              <a:t>vocabularies</a:t>
            </a:r>
            <a:r>
              <a:rPr lang="it-IT" sz="1200" dirty="0"/>
              <a:t> and </a:t>
            </a:r>
            <a:r>
              <a:rPr lang="it-IT" sz="1200" dirty="0" err="1"/>
              <a:t>ontologies</a:t>
            </a:r>
            <a:r>
              <a:rPr lang="it-IT" sz="1200" dirty="0"/>
              <a:t> in </a:t>
            </a:r>
            <a:r>
              <a:rPr lang="it-IT" sz="1200" dirty="0" err="1"/>
              <a:t>proteomics</a:t>
            </a:r>
            <a:r>
              <a:rPr lang="it-IT" sz="1200" dirty="0"/>
              <a:t>: </a:t>
            </a:r>
            <a:r>
              <a:rPr lang="it-IT" sz="1200" dirty="0" err="1"/>
              <a:t>overview</a:t>
            </a:r>
            <a:r>
              <a:rPr lang="it-IT" sz="1200" dirty="0"/>
              <a:t>, </a:t>
            </a:r>
            <a:r>
              <a:rPr lang="it-IT" sz="1200" dirty="0" err="1"/>
              <a:t>principles</a:t>
            </a:r>
            <a:r>
              <a:rPr lang="it-IT" sz="1200" dirty="0"/>
              <a:t> and </a:t>
            </a:r>
            <a:r>
              <a:rPr lang="it-IT" sz="1200" dirty="0" err="1"/>
              <a:t>practice</a:t>
            </a:r>
            <a:r>
              <a:rPr lang="it-IT" sz="1200" dirty="0"/>
              <a:t>. </a:t>
            </a:r>
            <a:r>
              <a:rPr lang="it-IT" sz="1200" dirty="0" err="1"/>
              <a:t>Biochim</a:t>
            </a:r>
            <a:r>
              <a:rPr lang="it-IT" sz="1200" dirty="0"/>
              <a:t> </a:t>
            </a:r>
            <a:r>
              <a:rPr lang="it-IT" sz="1200" dirty="0" err="1"/>
              <a:t>Biophys</a:t>
            </a:r>
            <a:r>
              <a:rPr lang="it-IT" sz="1200" dirty="0"/>
              <a:t> Acta. 2014 Jan;1844(1 </a:t>
            </a:r>
            <a:r>
              <a:rPr lang="it-IT" sz="1200" dirty="0" err="1"/>
              <a:t>Pt</a:t>
            </a:r>
            <a:r>
              <a:rPr lang="it-IT" sz="1200" dirty="0"/>
              <a:t> A):98-107. </a:t>
            </a:r>
            <a:r>
              <a:rPr lang="it-IT" sz="1200" dirty="0" err="1"/>
              <a:t>doi</a:t>
            </a:r>
            <a:r>
              <a:rPr lang="it-IT" sz="1200" dirty="0"/>
              <a:t>: 10.1016/j.bbapap.2013.02.017. </a:t>
            </a:r>
            <a:r>
              <a:rPr lang="it-IT" sz="1200" dirty="0" err="1"/>
              <a:t>Epub</a:t>
            </a:r>
            <a:r>
              <a:rPr lang="it-IT" sz="1200" dirty="0"/>
              <a:t> 2013 </a:t>
            </a:r>
            <a:r>
              <a:rPr lang="it-IT" sz="1200" dirty="0" err="1"/>
              <a:t>Feb</a:t>
            </a:r>
            <a:r>
              <a:rPr lang="it-IT" sz="1200" dirty="0"/>
              <a:t> 19. </a:t>
            </a:r>
            <a:r>
              <a:rPr lang="it-IT" sz="1200" dirty="0" err="1"/>
              <a:t>Review</a:t>
            </a:r>
            <a:r>
              <a:rPr lang="it-IT" sz="1200" dirty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/>
              <a:t> </a:t>
            </a:r>
            <a:r>
              <a:rPr lang="it-IT" sz="1200" dirty="0" err="1" smtClean="0"/>
              <a:t>Orchard</a:t>
            </a:r>
            <a:r>
              <a:rPr lang="it-IT" sz="1200" dirty="0" smtClean="0"/>
              <a:t> </a:t>
            </a:r>
            <a:r>
              <a:rPr lang="it-IT" sz="1200" dirty="0"/>
              <a:t>S., Data </a:t>
            </a:r>
            <a:r>
              <a:rPr lang="it-IT" sz="1200" dirty="0" err="1"/>
              <a:t>standardization</a:t>
            </a:r>
            <a:r>
              <a:rPr lang="it-IT" sz="1200" dirty="0"/>
              <a:t> and </a:t>
            </a:r>
            <a:r>
              <a:rPr lang="it-IT" sz="1200" dirty="0" err="1"/>
              <a:t>sharing</a:t>
            </a:r>
            <a:r>
              <a:rPr lang="it-IT" sz="1200" dirty="0"/>
              <a:t>-the work of the HUPO-PSI. </a:t>
            </a:r>
            <a:r>
              <a:rPr lang="it-IT" sz="1200" dirty="0" err="1"/>
              <a:t>Biochim</a:t>
            </a:r>
            <a:r>
              <a:rPr lang="it-IT" sz="1200" dirty="0"/>
              <a:t> </a:t>
            </a:r>
            <a:r>
              <a:rPr lang="it-IT" sz="1200" dirty="0" err="1"/>
              <a:t>Biophys</a:t>
            </a:r>
            <a:r>
              <a:rPr lang="it-IT" sz="1200" dirty="0"/>
              <a:t> Acta. 2014 Jan;1844(1 </a:t>
            </a:r>
            <a:r>
              <a:rPr lang="it-IT" sz="1200" dirty="0" err="1"/>
              <a:t>Pt</a:t>
            </a:r>
            <a:r>
              <a:rPr lang="it-IT" sz="1200" dirty="0"/>
              <a:t> A):82-7. </a:t>
            </a:r>
            <a:r>
              <a:rPr lang="it-IT" sz="1200" dirty="0" err="1"/>
              <a:t>doi</a:t>
            </a:r>
            <a:r>
              <a:rPr lang="it-IT" sz="1200" dirty="0"/>
              <a:t>: 10.1016/j.bbapap.2013.03.011. </a:t>
            </a:r>
            <a:r>
              <a:rPr lang="it-IT" sz="1200" dirty="0" err="1"/>
              <a:t>Epub</a:t>
            </a:r>
            <a:r>
              <a:rPr lang="it-IT" sz="1200" dirty="0"/>
              <a:t> 2013 Mar 20. </a:t>
            </a:r>
            <a:r>
              <a:rPr lang="it-IT" sz="1200" dirty="0" err="1"/>
              <a:t>Review</a:t>
            </a:r>
            <a:r>
              <a:rPr lang="it-IT" sz="1200" dirty="0"/>
              <a:t>.</a:t>
            </a:r>
          </a:p>
          <a:p>
            <a:pPr marL="285750" indent="-285750">
              <a:buFont typeface="Arial"/>
              <a:buChar char="•"/>
            </a:pPr>
            <a:endParaRPr lang="it-IT" sz="1200" dirty="0"/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2546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286380" y="1034899"/>
            <a:ext cx="867996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+mj-lt"/>
                <a:cs typeface="Arial"/>
              </a:rPr>
              <a:t>Some low throughput </a:t>
            </a:r>
            <a:r>
              <a:rPr lang="en-GB" sz="2000" dirty="0" smtClean="0">
                <a:latin typeface="+mj-lt"/>
                <a:cs typeface="Arial"/>
              </a:rPr>
              <a:t>techniques, </a:t>
            </a:r>
            <a:r>
              <a:rPr lang="en-GB" sz="2000" dirty="0">
                <a:cs typeface="Arial"/>
              </a:rPr>
              <a:t>such as FRET, SPR, ITC, NMR and X-ray </a:t>
            </a:r>
            <a:r>
              <a:rPr lang="en-GB" sz="2000" dirty="0" smtClean="0">
                <a:cs typeface="Arial"/>
              </a:rPr>
              <a:t>crystallography, </a:t>
            </a:r>
            <a:r>
              <a:rPr lang="en-GB" sz="2000" dirty="0" smtClean="0">
                <a:latin typeface="+mj-lt"/>
                <a:cs typeface="Arial"/>
              </a:rPr>
              <a:t>provide </a:t>
            </a:r>
            <a:r>
              <a:rPr lang="en-GB" sz="2000" dirty="0">
                <a:latin typeface="+mj-lt"/>
                <a:cs typeface="Arial"/>
              </a:rPr>
              <a:t>deeper insight certain characteristic of an </a:t>
            </a:r>
            <a:r>
              <a:rPr lang="en-GB" sz="2000" dirty="0" smtClean="0">
                <a:latin typeface="+mj-lt"/>
                <a:cs typeface="Arial"/>
              </a:rPr>
              <a:t>interaction.</a:t>
            </a:r>
          </a:p>
          <a:p>
            <a:endParaRPr lang="en-GB" sz="2400" dirty="0" smtClean="0"/>
          </a:p>
          <a:p>
            <a:r>
              <a:rPr lang="en-GB" sz="2000" dirty="0"/>
              <a:t>X-ray </a:t>
            </a:r>
            <a:r>
              <a:rPr lang="en-GB" sz="2000" dirty="0" smtClean="0"/>
              <a:t>crystallography is considered the </a:t>
            </a:r>
            <a:r>
              <a:rPr lang="en-GB" sz="2000" b="1" dirty="0" smtClean="0"/>
              <a:t>gold standard </a:t>
            </a:r>
            <a:r>
              <a:rPr lang="en-GB" sz="2000" dirty="0" smtClean="0"/>
              <a:t>for PPI, since it provides high quality data for binding surfaces to t</a:t>
            </a:r>
            <a:r>
              <a:rPr lang="it-IT" sz="2000" dirty="0" smtClean="0"/>
              <a:t>he</a:t>
            </a:r>
            <a:r>
              <a:rPr lang="en-GB" sz="2000" dirty="0" smtClean="0"/>
              <a:t> level of individual atoms and binding sites.</a:t>
            </a:r>
            <a:endParaRPr lang="en-GB" sz="2000" dirty="0"/>
          </a:p>
          <a:p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172413" y="6268956"/>
            <a:ext cx="3216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200" dirty="0" err="1" smtClean="0"/>
              <a:t>From</a:t>
            </a:r>
            <a:r>
              <a:rPr lang="nl-NL" sz="1200" dirty="0" smtClean="0"/>
              <a:t> Thomas </a:t>
            </a:r>
            <a:r>
              <a:rPr lang="nl-NL" sz="1200" dirty="0" err="1"/>
              <a:t>Splettstoesser</a:t>
            </a:r>
            <a:r>
              <a:rPr lang="nl-NL" sz="1200" dirty="0"/>
              <a:t> (</a:t>
            </a:r>
            <a:r>
              <a:rPr lang="nl-NL" sz="1200" dirty="0" err="1" smtClean="0"/>
              <a:t>www.scistyle.com</a:t>
            </a:r>
            <a:r>
              <a:rPr lang="nl-NL" sz="1200" dirty="0" smtClean="0"/>
              <a:t>)</a:t>
            </a:r>
            <a:endParaRPr lang="it-IT" sz="1200" dirty="0"/>
          </a:p>
        </p:txBody>
      </p:sp>
      <p:pic>
        <p:nvPicPr>
          <p:cNvPr id="4" name="Immagine 3" descr="X_ray_diffraction1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88" y="3066289"/>
            <a:ext cx="8056171" cy="3208458"/>
          </a:xfrm>
          <a:prstGeom prst="rect">
            <a:avLst/>
          </a:prstGeom>
        </p:spPr>
      </p:pic>
      <p:sp>
        <p:nvSpPr>
          <p:cNvPr id="12" name="CasellaDiTesto 5"/>
          <p:cNvSpPr txBox="1"/>
          <p:nvPr/>
        </p:nvSpPr>
        <p:spPr>
          <a:xfrm>
            <a:off x="481257" y="259875"/>
            <a:ext cx="81616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953735"/>
                </a:solidFill>
              </a:rPr>
              <a:t>Methods to detect protein</a:t>
            </a:r>
            <a:r>
              <a:rPr lang="en-US" sz="3200" b="1" dirty="0">
                <a:solidFill>
                  <a:srgbClr val="953735"/>
                </a:solidFill>
              </a:rPr>
              <a:t>-protein </a:t>
            </a:r>
            <a:r>
              <a:rPr lang="en-US" sz="3200" b="1" dirty="0" smtClean="0">
                <a:solidFill>
                  <a:srgbClr val="953735"/>
                </a:solidFill>
              </a:rPr>
              <a:t>interactions</a:t>
            </a:r>
            <a:endParaRPr lang="it-IT" sz="32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6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293058" y="922006"/>
            <a:ext cx="86799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 smtClean="0"/>
          </a:p>
          <a:p>
            <a:r>
              <a:rPr lang="en-US" dirty="0">
                <a:solidFill>
                  <a:srgbClr val="000000"/>
                </a:solidFill>
              </a:rPr>
              <a:t>The main binary methods for measuring of direct physical interactions between protein pairs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r>
              <a:rPr lang="en-US" b="1" dirty="0" smtClean="0">
                <a:solidFill>
                  <a:srgbClr val="000000"/>
                </a:solidFill>
              </a:rPr>
              <a:t>Yeast </a:t>
            </a:r>
            <a:r>
              <a:rPr lang="en-US" b="1" dirty="0">
                <a:solidFill>
                  <a:srgbClr val="000000"/>
                </a:solidFill>
              </a:rPr>
              <a:t>two-hybrid (Y2H</a:t>
            </a:r>
            <a:r>
              <a:rPr lang="en-US" b="1" dirty="0" smtClean="0">
                <a:solidFill>
                  <a:srgbClr val="000000"/>
                </a:solidFill>
              </a:rPr>
              <a:t>) - </a:t>
            </a:r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dirty="0">
                <a:solidFill>
                  <a:srgbClr val="000000"/>
                </a:solidFill>
              </a:rPr>
              <a:t>strategy interrogates two proteins, called </a:t>
            </a:r>
            <a:r>
              <a:rPr lang="en-US" b="1" dirty="0">
                <a:solidFill>
                  <a:srgbClr val="FF0000"/>
                </a:solidFill>
              </a:rPr>
              <a:t>bait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and </a:t>
            </a:r>
            <a:r>
              <a:rPr lang="en-US" b="1" dirty="0">
                <a:solidFill>
                  <a:srgbClr val="FF0000"/>
                </a:solidFill>
              </a:rPr>
              <a:t>prey</a:t>
            </a:r>
            <a:r>
              <a:rPr lang="en-US" dirty="0">
                <a:solidFill>
                  <a:srgbClr val="000000"/>
                </a:solidFill>
              </a:rPr>
              <a:t>, coupled to two halves of a transcription factor and expressed in yeast. If the proteins make </a:t>
            </a:r>
            <a:r>
              <a:rPr lang="en-US" dirty="0" smtClean="0">
                <a:solidFill>
                  <a:srgbClr val="000000"/>
                </a:solidFill>
              </a:rPr>
              <a:t>a contact</a:t>
            </a:r>
            <a:r>
              <a:rPr lang="en-US" dirty="0">
                <a:solidFill>
                  <a:srgbClr val="000000"/>
                </a:solidFill>
              </a:rPr>
              <a:t>, they reconstitute </a:t>
            </a:r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dirty="0">
                <a:solidFill>
                  <a:srgbClr val="000000"/>
                </a:solidFill>
              </a:rPr>
              <a:t>transcription factor that activates a reporter gene.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GB" dirty="0" smtClean="0"/>
          </a:p>
        </p:txBody>
      </p:sp>
      <p:sp>
        <p:nvSpPr>
          <p:cNvPr id="6" name="CasellaDiTesto 5"/>
          <p:cNvSpPr txBox="1"/>
          <p:nvPr/>
        </p:nvSpPr>
        <p:spPr>
          <a:xfrm>
            <a:off x="518351" y="355635"/>
            <a:ext cx="81616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953735"/>
                </a:solidFill>
              </a:rPr>
              <a:t>Methods to detect protein</a:t>
            </a:r>
            <a:r>
              <a:rPr lang="en-US" sz="3200" b="1" dirty="0">
                <a:solidFill>
                  <a:srgbClr val="953735"/>
                </a:solidFill>
              </a:rPr>
              <a:t>-protein </a:t>
            </a:r>
            <a:r>
              <a:rPr lang="en-US" sz="3200" b="1" dirty="0" smtClean="0">
                <a:solidFill>
                  <a:srgbClr val="953735"/>
                </a:solidFill>
              </a:rPr>
              <a:t>interactions</a:t>
            </a:r>
            <a:endParaRPr lang="it-IT" sz="3200" b="1" dirty="0">
              <a:solidFill>
                <a:srgbClr val="953735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 flipH="1">
            <a:off x="164352" y="5944204"/>
            <a:ext cx="884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smtClean="0"/>
              <a:t>From </a:t>
            </a:r>
            <a:r>
              <a:rPr lang="en-US" sz="1200" dirty="0"/>
              <a:t>Yeast Two-Hybrid, a Powerful Tool for Systems Biology, Anna </a:t>
            </a:r>
            <a:r>
              <a:rPr lang="en-US" sz="1200" dirty="0" err="1"/>
              <a:t>Brückner</a:t>
            </a:r>
            <a:r>
              <a:rPr lang="en-US" sz="1200" dirty="0"/>
              <a:t> , Cécile </a:t>
            </a:r>
            <a:r>
              <a:rPr lang="en-US" sz="1200" dirty="0" err="1"/>
              <a:t>Polge</a:t>
            </a:r>
            <a:r>
              <a:rPr lang="en-US" sz="1200" dirty="0"/>
              <a:t>, Nicolas </a:t>
            </a:r>
            <a:r>
              <a:rPr lang="en-US" sz="1200" dirty="0" err="1"/>
              <a:t>Lentze</a:t>
            </a:r>
            <a:r>
              <a:rPr lang="en-US" sz="1200" dirty="0"/>
              <a:t>, Daniel </a:t>
            </a:r>
            <a:r>
              <a:rPr lang="en-US" sz="1200" dirty="0" err="1"/>
              <a:t>Auerbach</a:t>
            </a:r>
            <a:r>
              <a:rPr lang="en-US" sz="1200" dirty="0"/>
              <a:t> and </a:t>
            </a:r>
            <a:r>
              <a:rPr lang="en-US" sz="1200" dirty="0" err="1"/>
              <a:t>Uwe</a:t>
            </a:r>
            <a:r>
              <a:rPr lang="en-US" sz="1200" dirty="0"/>
              <a:t> </a:t>
            </a:r>
            <a:r>
              <a:rPr lang="en-US" sz="1200" dirty="0" err="1"/>
              <a:t>Schlattner</a:t>
            </a:r>
            <a:r>
              <a:rPr lang="en-US" sz="1200" dirty="0"/>
              <a:t>, </a:t>
            </a:r>
            <a:r>
              <a:rPr lang="it-IT" sz="1200" i="1" dirty="0" err="1"/>
              <a:t>Int</a:t>
            </a:r>
            <a:r>
              <a:rPr lang="it-IT" sz="1200" i="1" dirty="0"/>
              <a:t>. </a:t>
            </a:r>
            <a:r>
              <a:rPr lang="it-IT" sz="1200" i="1" dirty="0" err="1"/>
              <a:t>J</a:t>
            </a:r>
            <a:r>
              <a:rPr lang="it-IT" sz="1200" i="1" dirty="0"/>
              <a:t>. </a:t>
            </a:r>
            <a:r>
              <a:rPr lang="it-IT" sz="1200" i="1" dirty="0" err="1"/>
              <a:t>Mol</a:t>
            </a:r>
            <a:r>
              <a:rPr lang="it-IT" sz="1200" i="1" dirty="0"/>
              <a:t>. Sci.</a:t>
            </a:r>
            <a:r>
              <a:rPr lang="it-IT" sz="1200" dirty="0"/>
              <a:t> </a:t>
            </a:r>
            <a:r>
              <a:rPr lang="it-IT" sz="1200" b="1" dirty="0"/>
              <a:t>2009</a:t>
            </a:r>
            <a:endParaRPr lang="en-US" sz="1200" dirty="0"/>
          </a:p>
          <a:p>
            <a:endParaRPr lang="it-IT" sz="1200" dirty="0"/>
          </a:p>
        </p:txBody>
      </p:sp>
      <p:pic>
        <p:nvPicPr>
          <p:cNvPr id="5" name="Immagine 4" descr="ijms-10-02763f1-10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2551382"/>
            <a:ext cx="3561093" cy="336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18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325620" y="986059"/>
            <a:ext cx="8679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The most common co-</a:t>
            </a:r>
            <a:r>
              <a:rPr lang="en-US" dirty="0" smtClean="0">
                <a:solidFill>
                  <a:srgbClr val="000000"/>
                </a:solidFill>
              </a:rPr>
              <a:t>complex method </a:t>
            </a:r>
            <a:r>
              <a:rPr lang="en-US" dirty="0">
                <a:solidFill>
                  <a:srgbClr val="000000"/>
                </a:solidFill>
              </a:rPr>
              <a:t>is </a:t>
            </a:r>
            <a:r>
              <a:rPr lang="en-US" b="1" dirty="0">
                <a:solidFill>
                  <a:srgbClr val="000000"/>
                </a:solidFill>
              </a:rPr>
              <a:t>co-</a:t>
            </a:r>
            <a:r>
              <a:rPr lang="en-US" b="1" dirty="0" err="1" smtClean="0">
                <a:solidFill>
                  <a:srgbClr val="000000"/>
                </a:solidFill>
              </a:rPr>
              <a:t>immunoprecipitation</a:t>
            </a:r>
            <a:r>
              <a:rPr lang="en-US" b="1" dirty="0" smtClean="0">
                <a:solidFill>
                  <a:srgbClr val="000000"/>
                </a:solidFill>
              </a:rPr>
              <a:t> (</a:t>
            </a:r>
            <a:r>
              <a:rPr lang="en-US" b="1" dirty="0">
                <a:solidFill>
                  <a:srgbClr val="000000"/>
                </a:solidFill>
              </a:rPr>
              <a:t>co-IP) coupled with mass spectrometry (MS</a:t>
            </a:r>
            <a:r>
              <a:rPr lang="en-US" b="1" dirty="0" smtClean="0">
                <a:solidFill>
                  <a:srgbClr val="000000"/>
                </a:solidFill>
              </a:rPr>
              <a:t>). </a:t>
            </a:r>
            <a:r>
              <a:rPr lang="en-US" dirty="0" smtClean="0">
                <a:solidFill>
                  <a:srgbClr val="000000"/>
                </a:solidFill>
              </a:rPr>
              <a:t>In </a:t>
            </a:r>
            <a:r>
              <a:rPr lang="en-US" dirty="0">
                <a:solidFill>
                  <a:srgbClr val="000000"/>
                </a:solidFill>
              </a:rPr>
              <a:t>this approach, </a:t>
            </a:r>
            <a:r>
              <a:rPr lang="en-US" dirty="0" smtClean="0"/>
              <a:t>the bait protein, </a:t>
            </a:r>
            <a:r>
              <a:rPr lang="en-US" dirty="0"/>
              <a:t>usually expressed in the cell </a:t>
            </a:r>
            <a:r>
              <a:rPr lang="en-US" i="1" dirty="0" smtClean="0"/>
              <a:t>in </a:t>
            </a:r>
            <a:r>
              <a:rPr lang="en-US" i="1" dirty="0"/>
              <a:t>vivo</a:t>
            </a:r>
            <a:r>
              <a:rPr lang="en-US" dirty="0"/>
              <a:t> </a:t>
            </a:r>
            <a:r>
              <a:rPr lang="en-US" dirty="0" smtClean="0"/>
              <a:t>conditions, is affinity purified and the interacting partners are detected by mass spectrometry.</a:t>
            </a:r>
            <a:endParaRPr lang="en-GB" dirty="0" smtClean="0"/>
          </a:p>
        </p:txBody>
      </p:sp>
      <p:pic>
        <p:nvPicPr>
          <p:cNvPr id="3" name="Immagine 2" descr="co-immunoprecipitation-650p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1" y="2363173"/>
            <a:ext cx="7055226" cy="4508408"/>
          </a:xfrm>
          <a:prstGeom prst="rect">
            <a:avLst/>
          </a:prstGeom>
        </p:spPr>
      </p:pic>
      <p:sp>
        <p:nvSpPr>
          <p:cNvPr id="12" name="CasellaDiTesto 5"/>
          <p:cNvSpPr txBox="1"/>
          <p:nvPr/>
        </p:nvSpPr>
        <p:spPr>
          <a:xfrm>
            <a:off x="518351" y="272110"/>
            <a:ext cx="81616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953735"/>
                </a:solidFill>
              </a:rPr>
              <a:t>Methods to detect protein</a:t>
            </a:r>
            <a:r>
              <a:rPr lang="en-US" sz="3200" b="1" dirty="0">
                <a:solidFill>
                  <a:srgbClr val="953735"/>
                </a:solidFill>
              </a:rPr>
              <a:t>-protein </a:t>
            </a:r>
            <a:r>
              <a:rPr lang="en-US" sz="3200" b="1" dirty="0" smtClean="0">
                <a:solidFill>
                  <a:srgbClr val="953735"/>
                </a:solidFill>
              </a:rPr>
              <a:t>interactions</a:t>
            </a:r>
            <a:endParaRPr lang="it-IT" sz="32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633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/>
          <p:cNvSpPr txBox="1"/>
          <p:nvPr/>
        </p:nvSpPr>
        <p:spPr>
          <a:xfrm>
            <a:off x="1855000" y="102060"/>
            <a:ext cx="5440375" cy="78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3200" b="1" dirty="0" smtClean="0">
                <a:solidFill>
                  <a:srgbClr val="953735"/>
                </a:solidFill>
                <a:latin typeface="Century Gothic" panose="020B0502020202020204" pitchFamily="34" charset="0"/>
              </a:rPr>
              <a:t>Databases and </a:t>
            </a:r>
            <a:r>
              <a:rPr lang="it-IT" sz="3200" b="1" dirty="0" err="1" smtClean="0">
                <a:solidFill>
                  <a:srgbClr val="953735"/>
                </a:solidFill>
                <a:latin typeface="Century Gothic" panose="020B0502020202020204" pitchFamily="34" charset="0"/>
              </a:rPr>
              <a:t>curation</a:t>
            </a:r>
            <a:endParaRPr lang="it-IT" sz="3200" b="1" dirty="0">
              <a:solidFill>
                <a:srgbClr val="953735"/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AutoShape 18"/>
          <p:cNvSpPr>
            <a:spLocks noChangeArrowheads="1"/>
          </p:cNvSpPr>
          <p:nvPr/>
        </p:nvSpPr>
        <p:spPr bwMode="auto">
          <a:xfrm>
            <a:off x="1427826" y="4548836"/>
            <a:ext cx="2454706" cy="1480343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  <a:ln w="12700" cmpd="sng">
            <a:solidFill>
              <a:srgbClr val="36290F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it-IT" b="1" dirty="0" smtClean="0">
                <a:solidFill>
                  <a:srgbClr val="36290F"/>
                </a:solidFill>
              </a:rPr>
              <a:t>  Molecular </a:t>
            </a:r>
            <a:r>
              <a:rPr lang="it-IT" b="1" dirty="0" err="1" smtClean="0">
                <a:solidFill>
                  <a:srgbClr val="36290F"/>
                </a:solidFill>
              </a:rPr>
              <a:t>Interaction</a:t>
            </a:r>
            <a:endParaRPr lang="it-IT" b="1" dirty="0" smtClean="0">
              <a:solidFill>
                <a:srgbClr val="36290F"/>
              </a:solidFill>
            </a:endParaRPr>
          </a:p>
          <a:p>
            <a:r>
              <a:rPr lang="it-IT" b="1" dirty="0" smtClean="0">
                <a:solidFill>
                  <a:srgbClr val="36290F"/>
                </a:solidFill>
              </a:rPr>
              <a:t>	</a:t>
            </a:r>
            <a:r>
              <a:rPr lang="it-IT" b="1" dirty="0" err="1" smtClean="0">
                <a:solidFill>
                  <a:srgbClr val="36290F"/>
                </a:solidFill>
              </a:rPr>
              <a:t>DataBases</a:t>
            </a:r>
            <a:endParaRPr lang="it-IT" b="1" dirty="0">
              <a:solidFill>
                <a:srgbClr val="36290F"/>
              </a:solidFill>
            </a:endParaRPr>
          </a:p>
        </p:txBody>
      </p:sp>
      <p:sp>
        <p:nvSpPr>
          <p:cNvPr id="56" name="AutoShape 10"/>
          <p:cNvSpPr>
            <a:spLocks noChangeArrowheads="1"/>
          </p:cNvSpPr>
          <p:nvPr/>
        </p:nvSpPr>
        <p:spPr bwMode="auto">
          <a:xfrm rot="16200000">
            <a:off x="2777803" y="1852871"/>
            <a:ext cx="295296" cy="540544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D99694"/>
          </a:solidFill>
          <a:ln w="12700" cmpd="sng">
            <a:solidFill>
              <a:srgbClr val="36290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it-IT"/>
          </a:p>
        </p:txBody>
      </p:sp>
      <p:pic>
        <p:nvPicPr>
          <p:cNvPr id="60" name="Immagin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107" y="1648556"/>
            <a:ext cx="1331717" cy="63133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Immagine 3" descr="the-art-of-content-curation-e141388659451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41" y="1648556"/>
            <a:ext cx="2314667" cy="154386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CasellaDiTesto 8"/>
          <p:cNvSpPr txBox="1"/>
          <p:nvPr/>
        </p:nvSpPr>
        <p:spPr>
          <a:xfrm>
            <a:off x="3496710" y="1201213"/>
            <a:ext cx="217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Scientific</a:t>
            </a:r>
            <a:r>
              <a:rPr lang="it-IT" dirty="0" smtClean="0"/>
              <a:t> </a:t>
            </a:r>
            <a:r>
              <a:rPr lang="it-IT" dirty="0" err="1" smtClean="0"/>
              <a:t>Curators</a:t>
            </a:r>
            <a:endParaRPr lang="it-IT" dirty="0"/>
          </a:p>
        </p:txBody>
      </p:sp>
      <p:pic>
        <p:nvPicPr>
          <p:cNvPr id="11" name="Immagine 10" descr="frankestai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0" y="1648556"/>
            <a:ext cx="2533837" cy="1270915"/>
          </a:xfrm>
          <a:prstGeom prst="rect">
            <a:avLst/>
          </a:prstGeom>
        </p:spPr>
      </p:pic>
      <p:sp>
        <p:nvSpPr>
          <p:cNvPr id="22" name="CasellaDiTesto 21"/>
          <p:cNvSpPr txBox="1"/>
          <p:nvPr/>
        </p:nvSpPr>
        <p:spPr>
          <a:xfrm>
            <a:off x="268941" y="1201213"/>
            <a:ext cx="189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Wet</a:t>
            </a:r>
            <a:r>
              <a:rPr lang="it-IT" dirty="0" smtClean="0"/>
              <a:t> Lab </a:t>
            </a:r>
            <a:r>
              <a:rPr lang="it-IT" dirty="0" err="1" smtClean="0"/>
              <a:t>Scientists</a:t>
            </a:r>
            <a:endParaRPr lang="it-IT" dirty="0"/>
          </a:p>
        </p:txBody>
      </p:sp>
      <p:pic>
        <p:nvPicPr>
          <p:cNvPr id="23" name="Immagine 22" descr="euromed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89" y="1590314"/>
            <a:ext cx="1022886" cy="73063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5" name="Immagine 24" descr="ncbi_logo_w500x24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930" y="2481326"/>
            <a:ext cx="1335306" cy="65964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1" name="Immagine 30" descr="uniptot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84" y="2403364"/>
            <a:ext cx="1318559" cy="79113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3" name="AutoShape 10"/>
          <p:cNvSpPr>
            <a:spLocks noChangeArrowheads="1"/>
          </p:cNvSpPr>
          <p:nvPr/>
        </p:nvSpPr>
        <p:spPr bwMode="auto">
          <a:xfrm rot="9433123">
            <a:off x="1915990" y="3388199"/>
            <a:ext cx="453073" cy="1073075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D99694"/>
          </a:solidFill>
          <a:ln w="12700" cmpd="sng">
            <a:solidFill>
              <a:srgbClr val="36290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it-IT"/>
          </a:p>
        </p:txBody>
      </p:sp>
      <p:sp>
        <p:nvSpPr>
          <p:cNvPr id="64" name="AutoShape 10"/>
          <p:cNvSpPr>
            <a:spLocks noChangeArrowheads="1"/>
          </p:cNvSpPr>
          <p:nvPr/>
        </p:nvSpPr>
        <p:spPr bwMode="auto">
          <a:xfrm rot="1273950">
            <a:off x="2977215" y="3430141"/>
            <a:ext cx="453073" cy="1073075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D99694"/>
          </a:solidFill>
          <a:ln w="12700" cmpd="sng">
            <a:solidFill>
              <a:srgbClr val="36290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4722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358189" y="2037326"/>
            <a:ext cx="853141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/>
              <a:t>Molecular interaction </a:t>
            </a:r>
            <a:r>
              <a:rPr lang="en-GB" sz="2800" b="1" dirty="0" smtClean="0"/>
              <a:t>databases </a:t>
            </a:r>
            <a:r>
              <a:rPr lang="en-GB" sz="2800" dirty="0"/>
              <a:t>have been </a:t>
            </a:r>
            <a:r>
              <a:rPr lang="en-GB" sz="2800" dirty="0" smtClean="0"/>
              <a:t>established to </a:t>
            </a:r>
            <a:r>
              <a:rPr lang="en-GB" sz="2800" b="1" dirty="0" smtClean="0">
                <a:solidFill>
                  <a:srgbClr val="FF0000"/>
                </a:solidFill>
              </a:rPr>
              <a:t>collect</a:t>
            </a:r>
            <a:r>
              <a:rPr lang="en-GB" sz="2800" dirty="0" smtClean="0"/>
              <a:t>, </a:t>
            </a:r>
            <a:r>
              <a:rPr lang="en-GB" sz="2800" b="1" dirty="0" smtClean="0">
                <a:solidFill>
                  <a:srgbClr val="FF0000"/>
                </a:solidFill>
              </a:rPr>
              <a:t>archive</a:t>
            </a:r>
            <a:r>
              <a:rPr lang="en-GB" sz="2800" dirty="0" smtClean="0">
                <a:solidFill>
                  <a:srgbClr val="FF0000"/>
                </a:solidFill>
              </a:rPr>
              <a:t> </a:t>
            </a:r>
            <a:r>
              <a:rPr lang="en-GB" sz="2800" dirty="0" smtClean="0"/>
              <a:t>and </a:t>
            </a:r>
            <a:r>
              <a:rPr lang="en-GB" sz="2800" b="1" dirty="0" smtClean="0">
                <a:solidFill>
                  <a:srgbClr val="FF0000"/>
                </a:solidFill>
              </a:rPr>
              <a:t>disseminate</a:t>
            </a:r>
            <a:r>
              <a:rPr lang="en-GB" sz="2800" dirty="0" smtClean="0">
                <a:solidFill>
                  <a:srgbClr val="FF0000"/>
                </a:solidFill>
              </a:rPr>
              <a:t> </a:t>
            </a:r>
            <a:r>
              <a:rPr lang="en-GB" sz="2800" dirty="0"/>
              <a:t>molecular interaction </a:t>
            </a:r>
            <a:r>
              <a:rPr lang="en-GB" sz="2800" dirty="0" smtClean="0"/>
              <a:t>data</a:t>
            </a:r>
            <a:r>
              <a:rPr lang="en-GB" sz="2800" dirty="0"/>
              <a:t>  </a:t>
            </a:r>
            <a:r>
              <a:rPr lang="en-GB" sz="2800" dirty="0" smtClean="0"/>
              <a:t>in a </a:t>
            </a:r>
            <a:r>
              <a:rPr lang="en-GB" sz="2800" b="1" dirty="0" smtClean="0"/>
              <a:t>structured </a:t>
            </a:r>
            <a:r>
              <a:rPr lang="en-GB" sz="2800" b="1" dirty="0"/>
              <a:t>format</a:t>
            </a:r>
            <a:r>
              <a:rPr lang="en-GB" sz="2800" dirty="0"/>
              <a:t> </a:t>
            </a:r>
            <a:r>
              <a:rPr lang="en-GB" sz="2800" dirty="0" smtClean="0"/>
              <a:t>to </a:t>
            </a:r>
            <a:r>
              <a:rPr lang="en-GB" sz="2800" dirty="0"/>
              <a:t>perform searches and bioinformatics </a:t>
            </a:r>
            <a:r>
              <a:rPr lang="en-GB" sz="2800" dirty="0" smtClean="0"/>
              <a:t>analyses</a:t>
            </a:r>
          </a:p>
          <a:p>
            <a:endParaRPr lang="en-GB" sz="2800" dirty="0" smtClean="0"/>
          </a:p>
        </p:txBody>
      </p:sp>
      <p:sp>
        <p:nvSpPr>
          <p:cNvPr id="4" name="CasellaDiTesto 3"/>
          <p:cNvSpPr txBox="1"/>
          <p:nvPr/>
        </p:nvSpPr>
        <p:spPr>
          <a:xfrm>
            <a:off x="1766641" y="161854"/>
            <a:ext cx="57150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smtClean="0">
                <a:solidFill>
                  <a:schemeClr val="accent2">
                    <a:lumMod val="75000"/>
                  </a:schemeClr>
                </a:solidFill>
              </a:rPr>
              <a:t>Molecular </a:t>
            </a:r>
            <a:r>
              <a:rPr lang="it-IT" sz="3200" b="1" dirty="0" err="1" smtClean="0">
                <a:solidFill>
                  <a:schemeClr val="accent2">
                    <a:lumMod val="75000"/>
                  </a:schemeClr>
                </a:solidFill>
              </a:rPr>
              <a:t>Interaction</a:t>
            </a:r>
            <a:r>
              <a:rPr lang="it-IT" sz="3200" b="1" dirty="0" smtClean="0">
                <a:solidFill>
                  <a:schemeClr val="accent2">
                    <a:lumMod val="75000"/>
                  </a:schemeClr>
                </a:solidFill>
              </a:rPr>
              <a:t> Databases</a:t>
            </a:r>
            <a:endParaRPr lang="it-IT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140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4135</TotalTime>
  <Words>2879</Words>
  <Application>Microsoft Macintosh PowerPoint</Application>
  <PresentationFormat>On-screen Show (4:3)</PresentationFormat>
  <Paragraphs>285</Paragraphs>
  <Slides>45</Slides>
  <Notes>26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Office Theme</vt:lpstr>
      <vt:lpstr>\\localhost\Users\luanalicata\Desktop\Documento1!OLE_LINK1</vt:lpstr>
      <vt:lpstr>Bioinformatics resources to study PPIs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PPI databases categorisation and qualification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resources describing results of PPI experiments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Resources (databases) and tools to study PPIs </dc:title>
  <dc:creator>Allegra Via</dc:creator>
  <cp:lastModifiedBy>Allegra Via</cp:lastModifiedBy>
  <cp:revision>34</cp:revision>
  <dcterms:created xsi:type="dcterms:W3CDTF">2016-01-28T14:46:20Z</dcterms:created>
  <dcterms:modified xsi:type="dcterms:W3CDTF">2016-02-02T06:42:29Z</dcterms:modified>
</cp:coreProperties>
</file>